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670" r:id="rId2"/>
    <p:sldId id="672" r:id="rId3"/>
    <p:sldId id="682" r:id="rId4"/>
    <p:sldId id="685" r:id="rId5"/>
    <p:sldId id="684" r:id="rId6"/>
    <p:sldId id="681" r:id="rId7"/>
    <p:sldId id="686" r:id="rId8"/>
    <p:sldId id="687" r:id="rId9"/>
    <p:sldId id="411" r:id="rId10"/>
    <p:sldId id="377" r:id="rId11"/>
    <p:sldId id="323" r:id="rId12"/>
    <p:sldId id="515" r:id="rId13"/>
    <p:sldId id="314" r:id="rId14"/>
    <p:sldId id="306" r:id="rId15"/>
    <p:sldId id="321" r:id="rId16"/>
    <p:sldId id="677" r:id="rId17"/>
    <p:sldId id="257" r:id="rId18"/>
    <p:sldId id="258" r:id="rId19"/>
    <p:sldId id="688" r:id="rId20"/>
    <p:sldId id="689" r:id="rId21"/>
    <p:sldId id="6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1" autoAdjust="0"/>
    <p:restoredTop sz="76923" autoAdjust="0"/>
  </p:normalViewPr>
  <p:slideViewPr>
    <p:cSldViewPr snapToGrid="0">
      <p:cViewPr varScale="1">
        <p:scale>
          <a:sx n="97" d="100"/>
          <a:sy n="97" d="100"/>
        </p:scale>
        <p:origin x="9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39ED4-8616-4154-A14F-C475B5EBA944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435A0-10A2-4BB3-9582-0DFC7513A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03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2CF67-34A6-154A-86F6-B2B6BCA277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4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50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8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48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31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24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11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9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8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43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0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0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37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5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97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55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435A0-10A2-4BB3-9582-0DFC7513A5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mailto:nursing@gwu.edu" TargetMode="Externa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Curv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xPAND, Expanding and Promoting Alternative Care and Knowledge in Decision-making, Expanding choice for people with kidney disease logo.">
            <a:extLst>
              <a:ext uri="{FF2B5EF4-FFF2-40B4-BE49-F238E27FC236}">
                <a16:creationId xmlns:a16="http://schemas.microsoft.com/office/drawing/2014/main" id="{3F523D60-046A-1C41-8CE3-791737C73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251" y="279479"/>
            <a:ext cx="3604427" cy="1447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79CDB0-7FCE-D543-9D5C-F866DAE81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861309"/>
            <a:ext cx="7047571" cy="831851"/>
          </a:xfrm>
        </p:spPr>
        <p:txBody>
          <a:bodyPr bIns="0" anchor="b">
            <a:noAutofit/>
          </a:bodyPr>
          <a:lstStyle>
            <a:lvl1pPr algn="l">
              <a:defRPr sz="54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90F19-57A1-3145-AAA8-D082E4245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863061"/>
            <a:ext cx="6515100" cy="665163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2547FFC-69B7-874D-BAA9-2CAECA66F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427701"/>
            <a:ext cx="3230881" cy="4254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FB41985-58E7-20D1-6016-6988545891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35392" y="186798"/>
            <a:ext cx="8156609" cy="6671203"/>
          </a:xfrm>
          <a:custGeom>
            <a:avLst/>
            <a:gdLst>
              <a:gd name="connsiteX0" fmla="*/ 5886249 w 8156609"/>
              <a:gd name="connsiteY0" fmla="*/ 3129 h 6671203"/>
              <a:gd name="connsiteX1" fmla="*/ 8120487 w 8156609"/>
              <a:gd name="connsiteY1" fmla="*/ 1546506 h 6671203"/>
              <a:gd name="connsiteX2" fmla="*/ 8156609 w 8156609"/>
              <a:gd name="connsiteY2" fmla="*/ 1669197 h 6671203"/>
              <a:gd name="connsiteX3" fmla="*/ 8156609 w 8156609"/>
              <a:gd name="connsiteY3" fmla="*/ 3039372 h 6671203"/>
              <a:gd name="connsiteX4" fmla="*/ 8105991 w 8156609"/>
              <a:gd name="connsiteY4" fmla="*/ 3249093 h 6671203"/>
              <a:gd name="connsiteX5" fmla="*/ 6853200 w 8156609"/>
              <a:gd name="connsiteY5" fmla="*/ 5444818 h 6671203"/>
              <a:gd name="connsiteX6" fmla="*/ 5337338 w 8156609"/>
              <a:gd name="connsiteY6" fmla="*/ 6608606 h 6671203"/>
              <a:gd name="connsiteX7" fmla="*/ 5187704 w 8156609"/>
              <a:gd name="connsiteY7" fmla="*/ 6671203 h 6671203"/>
              <a:gd name="connsiteX8" fmla="*/ 1661764 w 8156609"/>
              <a:gd name="connsiteY8" fmla="*/ 6671203 h 6671203"/>
              <a:gd name="connsiteX9" fmla="*/ 1394070 w 8156609"/>
              <a:gd name="connsiteY9" fmla="*/ 6577844 h 6671203"/>
              <a:gd name="connsiteX10" fmla="*/ 84716 w 8156609"/>
              <a:gd name="connsiteY10" fmla="*/ 5123470 h 6671203"/>
              <a:gd name="connsiteX11" fmla="*/ 3095506 w 8156609"/>
              <a:gd name="connsiteY11" fmla="*/ 4729730 h 6671203"/>
              <a:gd name="connsiteX12" fmla="*/ 3852251 w 8156609"/>
              <a:gd name="connsiteY12" fmla="*/ 2470006 h 6671203"/>
              <a:gd name="connsiteX13" fmla="*/ 5886249 w 8156609"/>
              <a:gd name="connsiteY13" fmla="*/ 3129 h 667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56609" h="6671203">
                <a:moveTo>
                  <a:pt x="5886249" y="3129"/>
                </a:moveTo>
                <a:cubicBezTo>
                  <a:pt x="7247339" y="-58181"/>
                  <a:pt x="7874623" y="793186"/>
                  <a:pt x="8120487" y="1546506"/>
                </a:cubicBezTo>
                <a:lnTo>
                  <a:pt x="8156609" y="1669197"/>
                </a:lnTo>
                <a:lnTo>
                  <a:pt x="8156609" y="3039372"/>
                </a:lnTo>
                <a:lnTo>
                  <a:pt x="8105991" y="3249093"/>
                </a:lnTo>
                <a:cubicBezTo>
                  <a:pt x="7916644" y="3950375"/>
                  <a:pt x="7520732" y="4741812"/>
                  <a:pt x="6853200" y="5444818"/>
                </a:cubicBezTo>
                <a:cubicBezTo>
                  <a:pt x="6334009" y="5991601"/>
                  <a:pt x="5857401" y="6368794"/>
                  <a:pt x="5337338" y="6608606"/>
                </a:cubicBezTo>
                <a:lnTo>
                  <a:pt x="5187704" y="6671203"/>
                </a:lnTo>
                <a:lnTo>
                  <a:pt x="1661764" y="6671203"/>
                </a:lnTo>
                <a:lnTo>
                  <a:pt x="1394070" y="6577844"/>
                </a:lnTo>
                <a:cubicBezTo>
                  <a:pt x="393439" y="6195781"/>
                  <a:pt x="-237389" y="5584073"/>
                  <a:pt x="84716" y="5123470"/>
                </a:cubicBezTo>
                <a:cubicBezTo>
                  <a:pt x="553233" y="4453503"/>
                  <a:pt x="2467584" y="5171974"/>
                  <a:pt x="3095506" y="4729730"/>
                </a:cubicBezTo>
                <a:cubicBezTo>
                  <a:pt x="3723428" y="4287486"/>
                  <a:pt x="3712948" y="3362876"/>
                  <a:pt x="3852251" y="2470006"/>
                </a:cubicBezTo>
                <a:cubicBezTo>
                  <a:pt x="3991554" y="1577136"/>
                  <a:pt x="4330718" y="73198"/>
                  <a:pt x="5886249" y="31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5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Paragraph &amp; Image mas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562600" cy="838200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186D-9E33-5346-B959-1707B3E0F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151"/>
            <a:ext cx="5562600" cy="4389088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C3C1826-E795-19C3-F6F0-909ECB6E86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35392" y="186798"/>
            <a:ext cx="8156609" cy="6671203"/>
          </a:xfrm>
          <a:custGeom>
            <a:avLst/>
            <a:gdLst>
              <a:gd name="connsiteX0" fmla="*/ 5886249 w 8156609"/>
              <a:gd name="connsiteY0" fmla="*/ 3129 h 6671203"/>
              <a:gd name="connsiteX1" fmla="*/ 8120487 w 8156609"/>
              <a:gd name="connsiteY1" fmla="*/ 1546506 h 6671203"/>
              <a:gd name="connsiteX2" fmla="*/ 8156609 w 8156609"/>
              <a:gd name="connsiteY2" fmla="*/ 1669197 h 6671203"/>
              <a:gd name="connsiteX3" fmla="*/ 8156609 w 8156609"/>
              <a:gd name="connsiteY3" fmla="*/ 3039372 h 6671203"/>
              <a:gd name="connsiteX4" fmla="*/ 8105991 w 8156609"/>
              <a:gd name="connsiteY4" fmla="*/ 3249093 h 6671203"/>
              <a:gd name="connsiteX5" fmla="*/ 6853200 w 8156609"/>
              <a:gd name="connsiteY5" fmla="*/ 5444818 h 6671203"/>
              <a:gd name="connsiteX6" fmla="*/ 5337338 w 8156609"/>
              <a:gd name="connsiteY6" fmla="*/ 6608606 h 6671203"/>
              <a:gd name="connsiteX7" fmla="*/ 5187704 w 8156609"/>
              <a:gd name="connsiteY7" fmla="*/ 6671203 h 6671203"/>
              <a:gd name="connsiteX8" fmla="*/ 1661764 w 8156609"/>
              <a:gd name="connsiteY8" fmla="*/ 6671203 h 6671203"/>
              <a:gd name="connsiteX9" fmla="*/ 1394070 w 8156609"/>
              <a:gd name="connsiteY9" fmla="*/ 6577844 h 6671203"/>
              <a:gd name="connsiteX10" fmla="*/ 84716 w 8156609"/>
              <a:gd name="connsiteY10" fmla="*/ 5123470 h 6671203"/>
              <a:gd name="connsiteX11" fmla="*/ 3095506 w 8156609"/>
              <a:gd name="connsiteY11" fmla="*/ 4729730 h 6671203"/>
              <a:gd name="connsiteX12" fmla="*/ 3852251 w 8156609"/>
              <a:gd name="connsiteY12" fmla="*/ 2470006 h 6671203"/>
              <a:gd name="connsiteX13" fmla="*/ 5886249 w 8156609"/>
              <a:gd name="connsiteY13" fmla="*/ 3129 h 667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56609" h="6671203">
                <a:moveTo>
                  <a:pt x="5886249" y="3129"/>
                </a:moveTo>
                <a:cubicBezTo>
                  <a:pt x="7247339" y="-58181"/>
                  <a:pt x="7874623" y="793186"/>
                  <a:pt x="8120487" y="1546506"/>
                </a:cubicBezTo>
                <a:lnTo>
                  <a:pt x="8156609" y="1669197"/>
                </a:lnTo>
                <a:lnTo>
                  <a:pt x="8156609" y="3039372"/>
                </a:lnTo>
                <a:lnTo>
                  <a:pt x="8105991" y="3249093"/>
                </a:lnTo>
                <a:cubicBezTo>
                  <a:pt x="7916644" y="3950375"/>
                  <a:pt x="7520732" y="4741812"/>
                  <a:pt x="6853200" y="5444818"/>
                </a:cubicBezTo>
                <a:cubicBezTo>
                  <a:pt x="6334009" y="5991601"/>
                  <a:pt x="5857401" y="6368794"/>
                  <a:pt x="5337338" y="6608606"/>
                </a:cubicBezTo>
                <a:lnTo>
                  <a:pt x="5187704" y="6671203"/>
                </a:lnTo>
                <a:lnTo>
                  <a:pt x="1661764" y="6671203"/>
                </a:lnTo>
                <a:lnTo>
                  <a:pt x="1394070" y="6577844"/>
                </a:lnTo>
                <a:cubicBezTo>
                  <a:pt x="393439" y="6195781"/>
                  <a:pt x="-237389" y="5584073"/>
                  <a:pt x="84716" y="5123470"/>
                </a:cubicBezTo>
                <a:cubicBezTo>
                  <a:pt x="553233" y="4453503"/>
                  <a:pt x="2467584" y="5171974"/>
                  <a:pt x="3095506" y="4729730"/>
                </a:cubicBezTo>
                <a:cubicBezTo>
                  <a:pt x="3723428" y="4287486"/>
                  <a:pt x="3712948" y="3362876"/>
                  <a:pt x="3852251" y="2470006"/>
                </a:cubicBezTo>
                <a:cubicBezTo>
                  <a:pt x="3991554" y="1577136"/>
                  <a:pt x="4330718" y="73198"/>
                  <a:pt x="5886249" y="31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852B8-7BA0-974B-9E57-423A77BE7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6092042"/>
            <a:ext cx="5562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ExPAND, Expanding and Promoting Alternative Care and Knowledge in Decision-making, Expanding choice for people with kidney disease logo.">
            <a:extLst>
              <a:ext uri="{FF2B5EF4-FFF2-40B4-BE49-F238E27FC236}">
                <a16:creationId xmlns:a16="http://schemas.microsoft.com/office/drawing/2014/main" id="{850A7514-7F1D-25A9-AE3D-C253B57AD4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252" y="6146982"/>
            <a:ext cx="1631110" cy="6551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5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ullets &amp; Image mas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562600" cy="838200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D8E86C-CAE9-9A40-A284-A32D1A799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151"/>
            <a:ext cx="5305245" cy="4389088"/>
          </a:xfrm>
        </p:spPr>
        <p:txBody>
          <a:bodyPr lIns="0"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4B6D40-4568-F0D2-15DD-162626A05C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35392" y="186798"/>
            <a:ext cx="8156609" cy="6671203"/>
          </a:xfrm>
          <a:custGeom>
            <a:avLst/>
            <a:gdLst>
              <a:gd name="connsiteX0" fmla="*/ 5886249 w 8156609"/>
              <a:gd name="connsiteY0" fmla="*/ 3129 h 6671203"/>
              <a:gd name="connsiteX1" fmla="*/ 8120487 w 8156609"/>
              <a:gd name="connsiteY1" fmla="*/ 1546506 h 6671203"/>
              <a:gd name="connsiteX2" fmla="*/ 8156609 w 8156609"/>
              <a:gd name="connsiteY2" fmla="*/ 1669197 h 6671203"/>
              <a:gd name="connsiteX3" fmla="*/ 8156609 w 8156609"/>
              <a:gd name="connsiteY3" fmla="*/ 3039372 h 6671203"/>
              <a:gd name="connsiteX4" fmla="*/ 8105991 w 8156609"/>
              <a:gd name="connsiteY4" fmla="*/ 3249093 h 6671203"/>
              <a:gd name="connsiteX5" fmla="*/ 6853200 w 8156609"/>
              <a:gd name="connsiteY5" fmla="*/ 5444818 h 6671203"/>
              <a:gd name="connsiteX6" fmla="*/ 5337338 w 8156609"/>
              <a:gd name="connsiteY6" fmla="*/ 6608606 h 6671203"/>
              <a:gd name="connsiteX7" fmla="*/ 5187704 w 8156609"/>
              <a:gd name="connsiteY7" fmla="*/ 6671203 h 6671203"/>
              <a:gd name="connsiteX8" fmla="*/ 1661764 w 8156609"/>
              <a:gd name="connsiteY8" fmla="*/ 6671203 h 6671203"/>
              <a:gd name="connsiteX9" fmla="*/ 1394070 w 8156609"/>
              <a:gd name="connsiteY9" fmla="*/ 6577844 h 6671203"/>
              <a:gd name="connsiteX10" fmla="*/ 84716 w 8156609"/>
              <a:gd name="connsiteY10" fmla="*/ 5123470 h 6671203"/>
              <a:gd name="connsiteX11" fmla="*/ 3095506 w 8156609"/>
              <a:gd name="connsiteY11" fmla="*/ 4729730 h 6671203"/>
              <a:gd name="connsiteX12" fmla="*/ 3852251 w 8156609"/>
              <a:gd name="connsiteY12" fmla="*/ 2470006 h 6671203"/>
              <a:gd name="connsiteX13" fmla="*/ 5886249 w 8156609"/>
              <a:gd name="connsiteY13" fmla="*/ 3129 h 667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56609" h="6671203">
                <a:moveTo>
                  <a:pt x="5886249" y="3129"/>
                </a:moveTo>
                <a:cubicBezTo>
                  <a:pt x="7247339" y="-58181"/>
                  <a:pt x="7874623" y="793186"/>
                  <a:pt x="8120487" y="1546506"/>
                </a:cubicBezTo>
                <a:lnTo>
                  <a:pt x="8156609" y="1669197"/>
                </a:lnTo>
                <a:lnTo>
                  <a:pt x="8156609" y="3039372"/>
                </a:lnTo>
                <a:lnTo>
                  <a:pt x="8105991" y="3249093"/>
                </a:lnTo>
                <a:cubicBezTo>
                  <a:pt x="7916644" y="3950375"/>
                  <a:pt x="7520732" y="4741812"/>
                  <a:pt x="6853200" y="5444818"/>
                </a:cubicBezTo>
                <a:cubicBezTo>
                  <a:pt x="6334009" y="5991601"/>
                  <a:pt x="5857401" y="6368794"/>
                  <a:pt x="5337338" y="6608606"/>
                </a:cubicBezTo>
                <a:lnTo>
                  <a:pt x="5187704" y="6671203"/>
                </a:lnTo>
                <a:lnTo>
                  <a:pt x="1661764" y="6671203"/>
                </a:lnTo>
                <a:lnTo>
                  <a:pt x="1394070" y="6577844"/>
                </a:lnTo>
                <a:cubicBezTo>
                  <a:pt x="393439" y="6195781"/>
                  <a:pt x="-237389" y="5584073"/>
                  <a:pt x="84716" y="5123470"/>
                </a:cubicBezTo>
                <a:cubicBezTo>
                  <a:pt x="553233" y="4453503"/>
                  <a:pt x="2467584" y="5171974"/>
                  <a:pt x="3095506" y="4729730"/>
                </a:cubicBezTo>
                <a:cubicBezTo>
                  <a:pt x="3723428" y="4287486"/>
                  <a:pt x="3712948" y="3362876"/>
                  <a:pt x="3852251" y="2470006"/>
                </a:cubicBezTo>
                <a:cubicBezTo>
                  <a:pt x="3991554" y="1577136"/>
                  <a:pt x="4330718" y="73198"/>
                  <a:pt x="5886249" y="31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852B8-7BA0-974B-9E57-423A77BE7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6092042"/>
            <a:ext cx="5562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ExPAND, Expanding and Promoting Alternative Care and Knowledge in Decision-making, Expanding choice for people with kidney disease logo.">
            <a:extLst>
              <a:ext uri="{FF2B5EF4-FFF2-40B4-BE49-F238E27FC236}">
                <a16:creationId xmlns:a16="http://schemas.microsoft.com/office/drawing/2014/main" id="{2902CBB4-FB1D-2C4B-15C3-07EEB26389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252" y="6146982"/>
            <a:ext cx="1631110" cy="6551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61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Paragraph &amp; Heading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768A7-6856-7541-B0CC-F103220C3A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454150"/>
            <a:ext cx="5305245" cy="831850"/>
          </a:xfrm>
        </p:spPr>
        <p:txBody>
          <a:bodyPr lIns="0" anchor="b">
            <a:noAutofit/>
          </a:bodyPr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186D-9E33-5346-B959-1707B3E0F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44754"/>
            <a:ext cx="5305245" cy="3398484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cs typeface="Calibri" panose="020F0502020204030204" pitchFamily="34" charset="0"/>
              </a:defRPr>
            </a:lvl1pPr>
            <a:lvl2pPr marL="457189" indent="0">
              <a:buNone/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152EA0D-19FD-634E-B25E-065C53E93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6679" y="1454150"/>
            <a:ext cx="5305245" cy="831850"/>
          </a:xfrm>
        </p:spPr>
        <p:txBody>
          <a:bodyPr lIns="0" anchor="b">
            <a:noAutofit/>
          </a:bodyPr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1D9FEC-F177-0C48-BADE-09B8B9F1650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6679" y="2444754"/>
            <a:ext cx="5305245" cy="3398484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852B8-7BA0-974B-9E57-423A77BE7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6092042"/>
            <a:ext cx="11277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ExPAND, Expanding and Promoting Alternative Care and Knowledge in Decision-making, Expanding choice for people with kidney disease logo.">
            <a:extLst>
              <a:ext uri="{FF2B5EF4-FFF2-40B4-BE49-F238E27FC236}">
                <a16:creationId xmlns:a16="http://schemas.microsoft.com/office/drawing/2014/main" id="{BBBBA82D-6D5F-A57F-B683-9A144B3847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252" y="6146982"/>
            <a:ext cx="1631110" cy="655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D7CF7-025D-734D-BD77-2126F915D3C1}"/>
              </a:ext>
            </a:extLst>
          </p:cNvPr>
          <p:cNvSpPr txBox="1"/>
          <p:nvPr userDrawn="1"/>
        </p:nvSpPr>
        <p:spPr>
          <a:xfrm>
            <a:off x="6487884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George Washington University School of Nursing  | 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83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F785C0-9B79-D545-A64C-DC3CB9B70C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7393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solid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B23E-C5F8-91A0-1685-F220B9EE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454149"/>
            <a:ext cx="9372600" cy="3624477"/>
          </a:xfrm>
        </p:spPr>
        <p:txBody>
          <a:bodyPr anchor="ctr"/>
          <a:lstStyle>
            <a:lvl1pPr algn="ctr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8368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Light Blu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C8BA7C-989C-3FB1-F252-976166267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41"/>
            <a:ext cx="10890251" cy="1566859"/>
          </a:xfrm>
        </p:spPr>
        <p:txBody>
          <a:bodyPr bIns="0" anchor="b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3450998-0F79-4E4A-DFED-DBF90DDBA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435351"/>
            <a:ext cx="10890251" cy="842104"/>
          </a:xfr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24B7AB-87C0-674C-AE1C-FADDADAE2153}"/>
              </a:ext>
            </a:extLst>
          </p:cNvPr>
          <p:cNvSpPr txBox="1"/>
          <p:nvPr userDrawn="1"/>
        </p:nvSpPr>
        <p:spPr>
          <a:xfrm>
            <a:off x="6096000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George Washington University School of Nursing  |  All rights reserved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62E27C-6EB5-8945-981A-39227816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1049" y="6334048"/>
            <a:ext cx="782599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98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Oran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CF4999-25B9-6AE5-85BE-88D7C14BA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41"/>
            <a:ext cx="10890251" cy="1566859"/>
          </a:xfrm>
        </p:spPr>
        <p:txBody>
          <a:bodyPr bIns="0" anchor="b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7E030E-6093-9125-860D-A18EC8072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435351"/>
            <a:ext cx="10890251" cy="842104"/>
          </a:xfr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A394B-59FC-3145-BE60-196F937929B3}"/>
              </a:ext>
            </a:extLst>
          </p:cNvPr>
          <p:cNvSpPr txBox="1"/>
          <p:nvPr userDrawn="1"/>
        </p:nvSpPr>
        <p:spPr>
          <a:xfrm>
            <a:off x="6096000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George Washington University School of Nursing  | 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6CAB7-8BAD-CF44-B2A8-DCB03E58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1049" y="6334048"/>
            <a:ext cx="782599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85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ntac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90732"/>
            <a:ext cx="11277600" cy="838200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A62EB-7083-D944-BA3D-F761E937AD24}"/>
              </a:ext>
            </a:extLst>
          </p:cNvPr>
          <p:cNvSpPr txBox="1"/>
          <p:nvPr userDrawn="1"/>
        </p:nvSpPr>
        <p:spPr>
          <a:xfrm>
            <a:off x="493985" y="3455487"/>
            <a:ext cx="307345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accent4"/>
                </a:solidFill>
              </a:rPr>
              <a:t>Contact 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509CE1-0A68-7646-A7B7-7F74EF33CA01}"/>
              </a:ext>
            </a:extLst>
          </p:cNvPr>
          <p:cNvSpPr txBox="1"/>
          <p:nvPr userDrawn="1"/>
        </p:nvSpPr>
        <p:spPr>
          <a:xfrm>
            <a:off x="493985" y="3983546"/>
            <a:ext cx="3073453" cy="206210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bg1"/>
                </a:solidFill>
              </a:rPr>
              <a:t>Innovation Hall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bg1"/>
                </a:solidFill>
              </a:rPr>
              <a:t>45085 University Drive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bg1"/>
                </a:solidFill>
              </a:rPr>
              <a:t>Ashburn, Virginia 20147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bg1"/>
                </a:solidFill>
              </a:rPr>
              <a:t>202-994-7901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sng" dirty="0">
                <a:solidFill>
                  <a:schemeClr val="bg1"/>
                </a:solidFill>
                <a:effectLst/>
                <a:latin typeface="Gibson-Boo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nursing@gwu.edu</a:t>
            </a:r>
            <a:endParaRPr lang="en-US" sz="1600" b="0" i="0" u="sng" dirty="0">
              <a:solidFill>
                <a:schemeClr val="bg1"/>
              </a:solidFill>
              <a:effectLst/>
              <a:latin typeface="Gibson-Book"/>
            </a:endParaRPr>
          </a:p>
          <a:p>
            <a:pPr marL="0" marR="0" lvl="0" indent="0" algn="l" defTabSz="914377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>
                <a:solidFill>
                  <a:schemeClr val="accent4"/>
                </a:solidFill>
              </a:rPr>
              <a:t>nursing.gwu.edu</a:t>
            </a:r>
            <a:endParaRPr lang="en-US" sz="1600" b="0" dirty="0">
              <a:solidFill>
                <a:schemeClr val="accent4"/>
              </a:solidFill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D7CF7-025D-734D-BD77-2126F915D3C1}"/>
              </a:ext>
            </a:extLst>
          </p:cNvPr>
          <p:cNvSpPr txBox="1"/>
          <p:nvPr userDrawn="1"/>
        </p:nvSpPr>
        <p:spPr>
          <a:xfrm>
            <a:off x="6487884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George Washington University School of Nursing  | 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9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186D-9E33-5346-B959-1707B3E0F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151"/>
            <a:ext cx="11277600" cy="4389088"/>
          </a:xfrm>
        </p:spPr>
        <p:txBody>
          <a:bodyPr lIns="0"/>
          <a:lstStyle>
            <a:lvl1pPr>
              <a:defRPr sz="2800"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852B8-7BA0-974B-9E57-423A77BE7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6092042"/>
            <a:ext cx="11277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ExPAND, Expanding and Promoting Alternative Care and Knowledge in Decision-making, Expanding choice for people with kidney disease logo.">
            <a:extLst>
              <a:ext uri="{FF2B5EF4-FFF2-40B4-BE49-F238E27FC236}">
                <a16:creationId xmlns:a16="http://schemas.microsoft.com/office/drawing/2014/main" id="{34AD60DF-7779-3843-4F75-25D49309C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252" y="6146982"/>
            <a:ext cx="1631110" cy="655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D7CF7-025D-734D-BD77-2126F915D3C1}"/>
              </a:ext>
            </a:extLst>
          </p:cNvPr>
          <p:cNvSpPr txBox="1"/>
          <p:nvPr userDrawn="1"/>
        </p:nvSpPr>
        <p:spPr>
          <a:xfrm>
            <a:off x="4328160" y="6334048"/>
            <a:ext cx="6846024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George Washington University School of Nursing  | 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0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E5D21-D7AE-5B4F-888B-A9D193975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94E1-E55C-4083-A2E0-77141FE8351D}" type="datetime1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4970A0-AB8D-E84A-B848-D69D5D57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6755D-18A8-E845-9759-A496CD8C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432A-9F66-CD4E-AA74-913CA3455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1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 marL="385763" indent="-385763">
              <a:buClrTx/>
              <a:buFont typeface="+mj-lt"/>
              <a:buAutoNum type="arabicPeriod"/>
              <a:defRPr/>
            </a:lvl1pPr>
            <a:lvl2pPr marL="728663" indent="-385763">
              <a:buClrTx/>
              <a:buFont typeface="+mj-lt"/>
              <a:buAutoNum type="alphaUcPeriod"/>
              <a:defRPr/>
            </a:lvl2pPr>
            <a:lvl3pPr marL="1028700" indent="-342900">
              <a:buClrTx/>
              <a:buFont typeface="+mj-lt"/>
              <a:buAutoNum type="arabicParenR"/>
              <a:defRPr/>
            </a:lvl3pPr>
            <a:lvl4pPr marL="1371600" indent="-342900">
              <a:buClrTx/>
              <a:buFont typeface="+mj-lt"/>
              <a:buAutoNum type="alphaLcParenR"/>
              <a:defRPr/>
            </a:lvl4pPr>
            <a:lvl5pPr marL="1671638" indent="-300038">
              <a:buClrTx/>
              <a:buFont typeface="+mj-lt"/>
              <a:buAutoNum type="romanLcPeriod"/>
              <a:defRPr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>
          <a:xfrm>
            <a:off x="7721602" y="6357941"/>
            <a:ext cx="3966633" cy="382587"/>
          </a:xfrm>
          <a:prstGeom prst="rect">
            <a:avLst/>
          </a:prstGeom>
        </p:spPr>
        <p:txBody>
          <a:bodyPr/>
          <a:lstStyle>
            <a:lvl1pPr>
              <a:defRPr>
                <a:cs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ahoma" panose="020B0604030504040204" pitchFamily="34" charset="0"/>
              </a:defRPr>
            </a:lvl1pPr>
          </a:lstStyle>
          <a:p>
            <a:fld id="{C3944284-D9BC-4F76-9BC0-FFAACC53CF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8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Bullets &amp; Heading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768A7-6856-7541-B0CC-F103220C3A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454150"/>
            <a:ext cx="5305245" cy="831850"/>
          </a:xfrm>
        </p:spPr>
        <p:txBody>
          <a:bodyPr lIns="0" anchor="b"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186D-9E33-5346-B959-1707B3E0F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44754"/>
            <a:ext cx="5305245" cy="3398484"/>
          </a:xfrm>
        </p:spPr>
        <p:txBody>
          <a:bodyPr lIns="0"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152EA0D-19FD-634E-B25E-065C53E93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6679" y="1454150"/>
            <a:ext cx="5305245" cy="831850"/>
          </a:xfrm>
        </p:spPr>
        <p:txBody>
          <a:bodyPr lIns="0" anchor="b"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1D9FEC-F177-0C48-BADE-09B8B9F1650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6679" y="2444754"/>
            <a:ext cx="5305245" cy="3398484"/>
          </a:xfrm>
        </p:spPr>
        <p:txBody>
          <a:bodyPr lIns="0"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852B8-7BA0-974B-9E57-423A77BE7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6092042"/>
            <a:ext cx="11277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ExPAND, Expanding and Promoting Alternative Care and Knowledge in Decision-making, Expanding choice for people with kidney disease logo.">
            <a:extLst>
              <a:ext uri="{FF2B5EF4-FFF2-40B4-BE49-F238E27FC236}">
                <a16:creationId xmlns:a16="http://schemas.microsoft.com/office/drawing/2014/main" id="{373D166B-AD3B-490C-4588-A0488FA1AE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252" y="6146982"/>
            <a:ext cx="1631110" cy="655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D7CF7-025D-734D-BD77-2126F915D3C1}"/>
              </a:ext>
            </a:extLst>
          </p:cNvPr>
          <p:cNvSpPr txBox="1"/>
          <p:nvPr userDrawn="1"/>
        </p:nvSpPr>
        <p:spPr>
          <a:xfrm>
            <a:off x="6487884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George Washington University School of Nursing  | 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9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19AE2B-3890-4A4E-8446-74E1DCF91871}"/>
              </a:ext>
            </a:extLst>
          </p:cNvPr>
          <p:cNvSpPr/>
          <p:nvPr userDrawn="1"/>
        </p:nvSpPr>
        <p:spPr>
          <a:xfrm>
            <a:off x="0" y="1454150"/>
            <a:ext cx="12192000" cy="3752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54263A5-A2B5-8841-9323-F0850EA7F8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120" y="1790700"/>
            <a:ext cx="1240756" cy="838200"/>
          </a:xfrm>
        </p:spPr>
        <p:txBody>
          <a:bodyPr/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7C6A75-F6CE-2D42-90BD-CC93B9AFB2F0}"/>
              </a:ext>
            </a:extLst>
          </p:cNvPr>
          <p:cNvSpPr/>
          <p:nvPr userDrawn="1"/>
        </p:nvSpPr>
        <p:spPr>
          <a:xfrm rot="5400000" flipV="1">
            <a:off x="1614918" y="2307397"/>
            <a:ext cx="665016" cy="878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88EF0DB-4AC4-804B-9BBC-A72D5CC01E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1975" y="2018824"/>
            <a:ext cx="3474720" cy="665017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95B8A4C-8145-4BC1-30EF-C3E0833C27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120" y="2883276"/>
            <a:ext cx="1240756" cy="838200"/>
          </a:xfrm>
        </p:spPr>
        <p:txBody>
          <a:bodyPr/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E7159A-8E61-ACF3-EFDF-35B2F7485572}"/>
              </a:ext>
            </a:extLst>
          </p:cNvPr>
          <p:cNvSpPr/>
          <p:nvPr userDrawn="1"/>
        </p:nvSpPr>
        <p:spPr>
          <a:xfrm rot="5400000" flipV="1">
            <a:off x="1614918" y="3399973"/>
            <a:ext cx="665016" cy="878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354FC5-8FBB-2C8B-CC90-EDA2BEABB6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01975" y="3111400"/>
            <a:ext cx="3474720" cy="665017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5E2AAB0-13D6-256B-FF0B-75858838B5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120" y="3975852"/>
            <a:ext cx="1240756" cy="838200"/>
          </a:xfrm>
        </p:spPr>
        <p:txBody>
          <a:bodyPr/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A8E069-0DE2-6A89-6013-3C22DBC7F4C4}"/>
              </a:ext>
            </a:extLst>
          </p:cNvPr>
          <p:cNvSpPr/>
          <p:nvPr userDrawn="1"/>
        </p:nvSpPr>
        <p:spPr>
          <a:xfrm rot="5400000" flipV="1">
            <a:off x="1614918" y="4492549"/>
            <a:ext cx="665016" cy="878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11EB661-5C64-2096-02BD-0076C9B763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975" y="4203976"/>
            <a:ext cx="3474720" cy="665017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635534F-2208-FE27-347A-6E7CBEB811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15307" y="1796353"/>
            <a:ext cx="1240756" cy="838200"/>
          </a:xfrm>
        </p:spPr>
        <p:txBody>
          <a:bodyPr/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687C5D-3FBD-88BE-BE38-1065C28385B5}"/>
              </a:ext>
            </a:extLst>
          </p:cNvPr>
          <p:cNvSpPr/>
          <p:nvPr userDrawn="1"/>
        </p:nvSpPr>
        <p:spPr>
          <a:xfrm rot="5400000" flipV="1">
            <a:off x="7678105" y="2313050"/>
            <a:ext cx="665016" cy="878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BEDD56E-975F-10E3-08D3-BC3FC95572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65162" y="2024477"/>
            <a:ext cx="3474720" cy="665017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A829931-4DEC-7566-A4AF-F89F35558E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15307" y="2888929"/>
            <a:ext cx="1240756" cy="838200"/>
          </a:xfrm>
        </p:spPr>
        <p:txBody>
          <a:bodyPr/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786B252-741D-9629-FC4C-97F498EF5FE5}"/>
              </a:ext>
            </a:extLst>
          </p:cNvPr>
          <p:cNvSpPr/>
          <p:nvPr userDrawn="1"/>
        </p:nvSpPr>
        <p:spPr>
          <a:xfrm rot="5400000" flipV="1">
            <a:off x="7678105" y="3405626"/>
            <a:ext cx="665016" cy="878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AA3BA614-9057-E5FA-252B-4A7DC7EE68C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5162" y="3117053"/>
            <a:ext cx="3474720" cy="665017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512E965-2F20-280E-FB5B-E4ACA5BFF3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15307" y="3981505"/>
            <a:ext cx="1240756" cy="838200"/>
          </a:xfrm>
        </p:spPr>
        <p:txBody>
          <a:bodyPr/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11E0263-E128-7591-FF54-FAFE5A8CE83F}"/>
              </a:ext>
            </a:extLst>
          </p:cNvPr>
          <p:cNvSpPr/>
          <p:nvPr userDrawn="1"/>
        </p:nvSpPr>
        <p:spPr>
          <a:xfrm rot="5400000" flipV="1">
            <a:off x="7678105" y="4498202"/>
            <a:ext cx="665016" cy="878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637DA9C-C615-6DD6-0EBB-319FC51E87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65162" y="4209629"/>
            <a:ext cx="3474720" cy="665017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852B8-7BA0-974B-9E57-423A77BE7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6092042"/>
            <a:ext cx="11277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ExPAND, Expanding and Promoting Alternative Care and Knowledge in Decision-making, Expanding choice for people with kidney disease logo.">
            <a:extLst>
              <a:ext uri="{FF2B5EF4-FFF2-40B4-BE49-F238E27FC236}">
                <a16:creationId xmlns:a16="http://schemas.microsoft.com/office/drawing/2014/main" id="{74CA94F4-D8DB-19D2-4CE0-87E0E0BBE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252" y="6146982"/>
            <a:ext cx="1631110" cy="655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D7CF7-025D-734D-BD77-2126F915D3C1}"/>
              </a:ext>
            </a:extLst>
          </p:cNvPr>
          <p:cNvSpPr txBox="1"/>
          <p:nvPr userDrawn="1"/>
        </p:nvSpPr>
        <p:spPr>
          <a:xfrm>
            <a:off x="6487884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George Washington University School of Nursing  | 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0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249128-FDA2-974F-93B4-46D7A915F6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00056" y="1751007"/>
            <a:ext cx="2184412" cy="218441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186D-9E33-5346-B959-1707B3E0F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139" y="4125325"/>
            <a:ext cx="3006247" cy="1417289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768EA5C-8837-F34C-A847-2D82E336F5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07429" y="1754642"/>
            <a:ext cx="2185416" cy="218454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57AC1A-FA05-8248-8E48-7BA6A86EF4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84526" y="4125325"/>
            <a:ext cx="3144033" cy="1417289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2DADAB36-AE12-A44B-951F-89017DDB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20274" y="1749137"/>
            <a:ext cx="2188152" cy="218815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BDF2A9-81E2-8642-9375-F5FA3BEDCEE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79912" y="4125325"/>
            <a:ext cx="3144033" cy="1417289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852B8-7BA0-974B-9E57-423A77BE7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6092042"/>
            <a:ext cx="11277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ExPAND, Expanding and Promoting Alternative Care and Knowledge in Decision-making, Expanding choice for people with kidney disease logo.">
            <a:extLst>
              <a:ext uri="{FF2B5EF4-FFF2-40B4-BE49-F238E27FC236}">
                <a16:creationId xmlns:a16="http://schemas.microsoft.com/office/drawing/2014/main" id="{0DEA6B23-689B-1602-10F1-743730968E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252" y="6146982"/>
            <a:ext cx="1631110" cy="655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D7CF7-025D-734D-BD77-2126F915D3C1}"/>
              </a:ext>
            </a:extLst>
          </p:cNvPr>
          <p:cNvSpPr txBox="1"/>
          <p:nvPr userDrawn="1"/>
        </p:nvSpPr>
        <p:spPr>
          <a:xfrm>
            <a:off x="6487884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George Washington University School of Nursing  | 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7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Paragraph with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562600" cy="838200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186D-9E33-5346-B959-1707B3E0F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54151"/>
            <a:ext cx="5339750" cy="4389088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A3ACDA-DDF1-ED48-9B2B-2E69C1D576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7025" y="457200"/>
            <a:ext cx="5514975" cy="53863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852B8-7BA0-974B-9E57-423A77BE7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6092042"/>
            <a:ext cx="11277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ExPAND, Expanding and Promoting Alternative Care and Knowledge in Decision-making, Expanding choice for people with kidney disease logo.">
            <a:extLst>
              <a:ext uri="{FF2B5EF4-FFF2-40B4-BE49-F238E27FC236}">
                <a16:creationId xmlns:a16="http://schemas.microsoft.com/office/drawing/2014/main" id="{BD25DD11-5FCC-7F79-8DA6-2E25914FC3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252" y="6146982"/>
            <a:ext cx="1631110" cy="655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D7CF7-025D-734D-BD77-2126F915D3C1}"/>
              </a:ext>
            </a:extLst>
          </p:cNvPr>
          <p:cNvSpPr txBox="1"/>
          <p:nvPr userDrawn="1"/>
        </p:nvSpPr>
        <p:spPr>
          <a:xfrm>
            <a:off x="6487884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George Washington University School of Nursing  | 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8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ullets with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562600" cy="838200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585120-0FE1-E242-8078-C1574F2B6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151"/>
            <a:ext cx="5305245" cy="4389088"/>
          </a:xfrm>
        </p:spPr>
        <p:txBody>
          <a:bodyPr lIns="0"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A3ACDA-DDF1-ED48-9B2B-2E69C1D576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7025" y="457200"/>
            <a:ext cx="5514975" cy="53863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852B8-7BA0-974B-9E57-423A77BE7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6092042"/>
            <a:ext cx="11277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ExPAND, Expanding and Promoting Alternative Care and Knowledge in Decision-making, Expanding choice for people with kidney disease logo.">
            <a:extLst>
              <a:ext uri="{FF2B5EF4-FFF2-40B4-BE49-F238E27FC236}">
                <a16:creationId xmlns:a16="http://schemas.microsoft.com/office/drawing/2014/main" id="{91CFBB31-4954-D628-A0FB-206C30098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252" y="6146982"/>
            <a:ext cx="1631110" cy="655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D7CF7-025D-734D-BD77-2126F915D3C1}"/>
              </a:ext>
            </a:extLst>
          </p:cNvPr>
          <p:cNvSpPr txBox="1"/>
          <p:nvPr userDrawn="1"/>
        </p:nvSpPr>
        <p:spPr>
          <a:xfrm>
            <a:off x="6487884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George Washington University School of Nursing  | 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2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6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3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  <p:sldLayoutId id="2147483674" r:id="rId14"/>
    <p:sldLayoutId id="2147483676" r:id="rId15"/>
    <p:sldLayoutId id="2147483677" r:id="rId16"/>
    <p:sldLayoutId id="214748367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gwu.box.com/s/0ss7ibmwq914u73q8hjopbgd1g2pw2ar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://go.gwu.edu/asktellas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wu.box.com/s/kuunwm7o8g96krm9yuciiye9ruea9zbu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QWx38htJkQ?feature=oembed" TargetMode="Externa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321E7-5B8B-76D1-48CF-B74C9A406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943" y="1970314"/>
            <a:ext cx="7189579" cy="2373088"/>
          </a:xfrm>
        </p:spPr>
        <p:txBody>
          <a:bodyPr/>
          <a:lstStyle/>
          <a:p>
            <a:r>
              <a:rPr lang="en-US" sz="3600" dirty="0"/>
              <a:t>Using Shared Decision-Making</a:t>
            </a:r>
            <a:br>
              <a:rPr lang="en-US" sz="3600" dirty="0"/>
            </a:br>
            <a:r>
              <a:rPr lang="en-US" sz="3600" dirty="0"/>
              <a:t>to Promote Patient-Centered Care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2D32D-AFD5-B7CC-601D-C7A68877A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896081"/>
            <a:ext cx="6515100" cy="665163"/>
          </a:xfrm>
        </p:spPr>
        <p:txBody>
          <a:bodyPr/>
          <a:lstStyle/>
          <a:p>
            <a:pPr lvl="0">
              <a:buClr>
                <a:srgbClr val="26887C"/>
              </a:buClr>
            </a:pPr>
            <a:r>
              <a:rPr lang="en-US" sz="3200" b="1" dirty="0">
                <a:solidFill>
                  <a:srgbClr val="186895"/>
                </a:solidFill>
                <a:cs typeface="Calibri"/>
              </a:rPr>
              <a:t>Alvin Moss, MD, FACP, FAAHPM</a:t>
            </a:r>
            <a:endParaRPr lang="en-US" sz="3200" b="1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6847F8D-C674-392A-2668-EDDAA980B7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7249" r="17249"/>
          <a:stretch/>
        </p:blipFill>
        <p:spPr/>
      </p:pic>
    </p:spTree>
    <p:extLst>
      <p:ext uri="{BB962C8B-B14F-4D97-AF65-F5344CB8AC3E}">
        <p14:creationId xmlns:p14="http://schemas.microsoft.com/office/powerpoint/2010/main" val="763162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850489" y="304801"/>
            <a:ext cx="8839200" cy="6318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/>
                </a:solidFill>
              </a:rPr>
              <a:t>Shared Decision-Making Relationship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682831" y="1039091"/>
            <a:ext cx="9542717" cy="4239491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600" dirty="0"/>
              <a:t>a </a:t>
            </a:r>
            <a:r>
              <a:rPr lang="en-US" sz="2600" b="1" u="sng" dirty="0"/>
              <a:t>process</a:t>
            </a:r>
            <a:r>
              <a:rPr lang="en-US" sz="2600" dirty="0"/>
              <a:t> of communication between patient and physician based on patient’s overall condition (prognosis)</a:t>
            </a:r>
          </a:p>
          <a:p>
            <a:pPr marL="457200" indent="-45720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600" dirty="0"/>
              <a:t>reach agreement on a specific course of treatment </a:t>
            </a:r>
          </a:p>
          <a:p>
            <a:pPr marL="914400" lvl="1" indent="-45720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600" dirty="0"/>
              <a:t>after patient describes values and preferences</a:t>
            </a:r>
          </a:p>
          <a:p>
            <a:pPr marL="914400" lvl="1" indent="-45720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600" dirty="0"/>
              <a:t>physician presents </a:t>
            </a:r>
            <a:r>
              <a:rPr lang="en-US" sz="2600" dirty="0" err="1"/>
              <a:t>Dx</a:t>
            </a:r>
            <a:r>
              <a:rPr lang="en-US" sz="2600" dirty="0"/>
              <a:t>, </a:t>
            </a:r>
            <a:r>
              <a:rPr lang="en-US" sz="2600" dirty="0" err="1"/>
              <a:t>Px</a:t>
            </a:r>
            <a:r>
              <a:rPr lang="en-US" sz="2600" dirty="0"/>
              <a:t>, and treatment alternatives with their attendant benefits and risks </a:t>
            </a:r>
          </a:p>
          <a:p>
            <a:pPr marL="457200" indent="-45720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600" dirty="0"/>
              <a:t>each participant better understands the relevant factors</a:t>
            </a:r>
          </a:p>
          <a:p>
            <a:pPr marL="457200" indent="-45720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600" dirty="0"/>
              <a:t>and shares responsibility in the decision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Clr>
                <a:srgbClr val="FFC000"/>
              </a:buCl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Ctr="0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E5D8391-0FB7-421B-B528-597B85A2C078}" type="slidenum">
              <a:rPr lang="en-US" sz="1400">
                <a:solidFill>
                  <a:srgbClr val="FFFFFF"/>
                </a:solidFill>
                <a:latin typeface="Constantia" panose="02030602050306030303" pitchFamily="18" charset="0"/>
              </a:rPr>
              <a:pPr algn="r" eaLnBrk="1" hangingPunct="1"/>
              <a:t>10</a:t>
            </a:fld>
            <a:endParaRPr lang="en-US" sz="140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1342899" y="5432645"/>
            <a:ext cx="8610600" cy="70788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Barry MJ et al. Shared decision making: </a:t>
            </a:r>
          </a:p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The pinnacle of patient-centered care. </a:t>
            </a:r>
            <a:r>
              <a:rPr lang="en-US" sz="2000" i="1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New </a:t>
            </a:r>
            <a:r>
              <a:rPr lang="en-US" sz="2000" i="1" dirty="0" err="1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Engl</a:t>
            </a:r>
            <a:r>
              <a:rPr lang="en-US" sz="2000" i="1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 J Med 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366:780-781, 2012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2490" y="5791263"/>
            <a:ext cx="4562167" cy="412892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225" y="4652724"/>
            <a:ext cx="3743268" cy="640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93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1333B-B7AF-A3EF-10DC-80F453B36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60" y="388375"/>
            <a:ext cx="8749446" cy="10264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Clear Communication Practices to Improve </a:t>
            </a:r>
            <a:br>
              <a:rPr lang="en-US" sz="3200" dirty="0"/>
            </a:br>
            <a:r>
              <a:rPr lang="en-US" sz="3200" dirty="0"/>
              <a:t>Shared Decision-Making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4B408-170C-DC4C-D707-2B58A807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92" y="1454151"/>
            <a:ext cx="9571703" cy="438908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Use of medical jargon-free language</a:t>
            </a:r>
          </a:p>
          <a:p>
            <a:r>
              <a:rPr lang="en-US" sz="3200" dirty="0"/>
              <a:t>Presentation of new information slowly and in small chunks</a:t>
            </a:r>
          </a:p>
          <a:p>
            <a:r>
              <a:rPr lang="en-US" sz="3200" dirty="0"/>
              <a:t>Use of pictures and drawings to promote understanding</a:t>
            </a:r>
          </a:p>
          <a:p>
            <a:r>
              <a:rPr lang="en-US" sz="3200" dirty="0"/>
              <a:t>Routine questions to patients to elicit their clarifying questions</a:t>
            </a:r>
          </a:p>
          <a:p>
            <a:r>
              <a:rPr lang="en-US" sz="3200" dirty="0"/>
              <a:t>Use of the teach-back method to confirm patients’ understanding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664CE-2F46-9FFE-A346-05456FEA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3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37AA7C-973A-3F8E-8D1A-2A443859C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99321" y="58452"/>
            <a:ext cx="6957604" cy="66966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3C2BC-655E-D149-6088-EDD1544F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9A46D-2D15-6437-8CEC-DBAB9510F571}"/>
              </a:ext>
            </a:extLst>
          </p:cNvPr>
          <p:cNvSpPr txBox="1"/>
          <p:nvPr/>
        </p:nvSpPr>
        <p:spPr>
          <a:xfrm>
            <a:off x="265814" y="1318426"/>
            <a:ext cx="49335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“…shared decision making is a </a:t>
            </a:r>
            <a:r>
              <a:rPr lang="en-US" sz="2400" b="1" dirty="0"/>
              <a:t>process</a:t>
            </a:r>
            <a:r>
              <a:rPr lang="en-US" sz="2400" dirty="0"/>
              <a:t> in which decisions are made in a </a:t>
            </a:r>
            <a:r>
              <a:rPr lang="en-US" sz="2400" b="1" dirty="0"/>
              <a:t>collaborative</a:t>
            </a:r>
            <a:r>
              <a:rPr lang="en-US" sz="2400" dirty="0"/>
              <a:t> way, where </a:t>
            </a:r>
            <a:r>
              <a:rPr lang="en-US" sz="2400" b="1" dirty="0"/>
              <a:t>trustworthy</a:t>
            </a:r>
            <a:r>
              <a:rPr lang="en-US" sz="2400" dirty="0"/>
              <a:t> information is provided in </a:t>
            </a:r>
            <a:r>
              <a:rPr lang="en-US" sz="2400" b="1" dirty="0"/>
              <a:t>accessible</a:t>
            </a:r>
            <a:r>
              <a:rPr lang="en-US" sz="2400" dirty="0"/>
              <a:t> formats about a set of options, typically in situations where the concerns, personal circumstances, and contexts of patients and their families play a major role in decisions.”</a:t>
            </a:r>
          </a:p>
          <a:p>
            <a:r>
              <a:rPr lang="en-US" sz="2400" dirty="0"/>
              <a:t>Elwyn G. </a:t>
            </a:r>
            <a:r>
              <a:rPr lang="en-US" sz="2400" i="1" dirty="0"/>
              <a:t>BMJ</a:t>
            </a:r>
            <a:r>
              <a:rPr lang="en-US" sz="2400" dirty="0"/>
              <a:t> 2017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D20CC-336E-EEDB-E583-DB553E651FEB}"/>
              </a:ext>
            </a:extLst>
          </p:cNvPr>
          <p:cNvSpPr txBox="1"/>
          <p:nvPr/>
        </p:nvSpPr>
        <p:spPr>
          <a:xfrm>
            <a:off x="5091169" y="468086"/>
            <a:ext cx="1476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Respect talk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46F973B-0DD6-7B1A-6070-E94867CE57E5}"/>
              </a:ext>
            </a:extLst>
          </p:cNvPr>
          <p:cNvCxnSpPr>
            <a:cxnSpLocks/>
          </p:cNvCxnSpPr>
          <p:nvPr/>
        </p:nvCxnSpPr>
        <p:spPr>
          <a:xfrm>
            <a:off x="6676103" y="688258"/>
            <a:ext cx="1641288" cy="45474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068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A9EF0-D1B2-447C-A2FE-A14F1E52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A4BCB-9FCC-41C1-96D4-C95F68B30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52" y="355213"/>
            <a:ext cx="2066500" cy="2066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9615BD-AABF-491F-8949-FB558FC37AAC}"/>
              </a:ext>
            </a:extLst>
          </p:cNvPr>
          <p:cNvGrpSpPr/>
          <p:nvPr/>
        </p:nvGrpSpPr>
        <p:grpSpPr>
          <a:xfrm>
            <a:off x="5451303" y="670081"/>
            <a:ext cx="1289393" cy="1398291"/>
            <a:chOff x="5363501" y="837996"/>
            <a:chExt cx="1547299" cy="18084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643575-FBD4-4C62-AE80-996DF251D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3501" y="1740381"/>
              <a:ext cx="1547299" cy="9060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34051D-D6F3-4D53-AD4C-95142D488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1022" y="837996"/>
              <a:ext cx="812256" cy="81225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4165665-6AEB-45FE-A29B-E9870F7F0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391" y="741391"/>
            <a:ext cx="1970657" cy="1341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376011-2D7D-4F12-9F10-1AB24828310B}"/>
              </a:ext>
            </a:extLst>
          </p:cNvPr>
          <p:cNvSpPr txBox="1"/>
          <p:nvPr/>
        </p:nvSpPr>
        <p:spPr>
          <a:xfrm>
            <a:off x="191412" y="34186"/>
            <a:ext cx="1163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Use of ASK-TELL-ASK to Implement Shared Decision-Making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3C501-6F21-48C0-9A2A-948BA0247408}"/>
              </a:ext>
            </a:extLst>
          </p:cNvPr>
          <p:cNvSpPr txBox="1"/>
          <p:nvPr/>
        </p:nvSpPr>
        <p:spPr>
          <a:xfrm>
            <a:off x="1482154" y="1989120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ASK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59696-641B-41E4-B50F-69EEBEABFCA1}"/>
              </a:ext>
            </a:extLst>
          </p:cNvPr>
          <p:cNvSpPr txBox="1"/>
          <p:nvPr/>
        </p:nvSpPr>
        <p:spPr>
          <a:xfrm>
            <a:off x="5547147" y="1989120"/>
            <a:ext cx="154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TELL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0EC33-4356-4B9B-88B2-3A5564EECA6D}"/>
              </a:ext>
            </a:extLst>
          </p:cNvPr>
          <p:cNvSpPr txBox="1"/>
          <p:nvPr/>
        </p:nvSpPr>
        <p:spPr>
          <a:xfrm>
            <a:off x="9336794" y="1989120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ASK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D0E76-1559-4038-832D-4266D0941EC9}"/>
              </a:ext>
            </a:extLst>
          </p:cNvPr>
          <p:cNvSpPr txBox="1"/>
          <p:nvPr/>
        </p:nvSpPr>
        <p:spPr>
          <a:xfrm>
            <a:off x="731365" y="4238625"/>
            <a:ext cx="2388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437A86-49A1-4B5A-879E-8966D7854681}"/>
              </a:ext>
            </a:extLst>
          </p:cNvPr>
          <p:cNvSpPr txBox="1"/>
          <p:nvPr/>
        </p:nvSpPr>
        <p:spPr>
          <a:xfrm>
            <a:off x="231820" y="2493275"/>
            <a:ext cx="4384487" cy="3490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What is your understanding of your medical condition now?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How serious is it?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What is most important to you in receiving treatment?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What do you wish to avoid?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What concerns do you have?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Who would you trust to speak for you if you became too sick to speak for yourself?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7D36B7-64C0-41D5-8D42-281EE5F4DA40}"/>
              </a:ext>
            </a:extLst>
          </p:cNvPr>
          <p:cNvSpPr txBox="1"/>
          <p:nvPr/>
        </p:nvSpPr>
        <p:spPr>
          <a:xfrm>
            <a:off x="4616307" y="2503667"/>
            <a:ext cx="3396190" cy="373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Likely future complications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Prognosis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Information about possible future interventions such as dialysis, ventilator and CPR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Explore again to elicit concerns, understanding of effectiveness of treatments, values for what is important in future circumstances </a:t>
            </a:r>
          </a:p>
          <a:p>
            <a:pPr>
              <a:spcBef>
                <a:spcPts val="500"/>
              </a:spcBef>
            </a:pP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30BB61-596C-425D-8C4B-E71A7B6B1597}"/>
              </a:ext>
            </a:extLst>
          </p:cNvPr>
          <p:cNvSpPr txBox="1"/>
          <p:nvPr/>
        </p:nvSpPr>
        <p:spPr>
          <a:xfrm>
            <a:off x="8188925" y="2555064"/>
            <a:ext cx="3640213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What questions do you have?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To be sure I communicated clearly, please tell me in your own words what we discussed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What will you tell your</a:t>
            </a:r>
            <a:r>
              <a:rPr lang="en-US"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 about what we discussed?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3FEDDA-2B35-4908-A821-2975E02420F1}"/>
              </a:ext>
            </a:extLst>
          </p:cNvPr>
          <p:cNvSpPr txBox="1"/>
          <p:nvPr/>
        </p:nvSpPr>
        <p:spPr>
          <a:xfrm>
            <a:off x="3120338" y="6275367"/>
            <a:ext cx="339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http://go.gwu.edu/asktellask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2E2575-4316-4985-9374-CA6354D30761}"/>
              </a:ext>
            </a:extLst>
          </p:cNvPr>
          <p:cNvSpPr/>
          <p:nvPr/>
        </p:nvSpPr>
        <p:spPr>
          <a:xfrm>
            <a:off x="2966799" y="6189330"/>
            <a:ext cx="3533673" cy="54140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307270-E3D8-4213-BA1D-AC8067EA0F50}"/>
              </a:ext>
            </a:extLst>
          </p:cNvPr>
          <p:cNvSpPr txBox="1"/>
          <p:nvPr/>
        </p:nvSpPr>
        <p:spPr>
          <a:xfrm>
            <a:off x="8533001" y="4815093"/>
            <a:ext cx="1950929" cy="3755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Download 1-Pager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20033C-9179-49E3-A236-863363FE45EA}"/>
              </a:ext>
            </a:extLst>
          </p:cNvPr>
          <p:cNvSpPr txBox="1"/>
          <p:nvPr/>
        </p:nvSpPr>
        <p:spPr>
          <a:xfrm>
            <a:off x="8522119" y="5382682"/>
            <a:ext cx="1994469" cy="3755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Download Cards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06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AC383F03-1937-4933-9A3F-D2DE72717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8" y="460971"/>
            <a:ext cx="11277600" cy="838200"/>
          </a:xfrm>
        </p:spPr>
        <p:txBody>
          <a:bodyPr>
            <a:normAutofit/>
          </a:bodyPr>
          <a:lstStyle/>
          <a:p>
            <a:r>
              <a:rPr lang="en-US" sz="3400" dirty="0"/>
              <a:t>Operationalization of Shared Decision-Making*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E7F12-281D-304A-98F5-D7AEDE4D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6A286-B000-2446-A852-ECF7E693C60C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2688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6887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A86AF-32B5-4CFE-BB80-4A54296F99DC}"/>
              </a:ext>
            </a:extLst>
          </p:cNvPr>
          <p:cNvSpPr txBox="1"/>
          <p:nvPr/>
        </p:nvSpPr>
        <p:spPr>
          <a:xfrm>
            <a:off x="446048" y="1080533"/>
            <a:ext cx="9551948" cy="494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aware of choice and decision to be made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Opportunity to express needs, values, and preferences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Informed of prognosis 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options</a:t>
            </a:r>
          </a:p>
          <a:p>
            <a:pPr marL="800089" marR="0" lvl="1" indent="-3429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Benefits and risks of each </a:t>
            </a:r>
          </a:p>
          <a:p>
            <a:pPr marL="800089" marR="0" lvl="1" indent="-3429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decision aid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standardize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information/facilitate understanding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Adequate time for decision (not rushed)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Active participant </a:t>
            </a:r>
          </a:p>
          <a:p>
            <a:pPr marL="800089" marR="0" lvl="1" indent="-3429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Co-equal in decision with physician </a:t>
            </a:r>
          </a:p>
          <a:p>
            <a:pPr marL="800089" marR="0" lvl="1" indent="-3429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Co-equal in developing plan of care with physician 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A21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1C3CDC-723B-4C6A-8D3B-AC07A20A5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744" y="3300152"/>
            <a:ext cx="1938696" cy="1938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F16379-E38A-4A48-89AA-894116C8B798}"/>
              </a:ext>
            </a:extLst>
          </p:cNvPr>
          <p:cNvSpPr txBox="1"/>
          <p:nvPr/>
        </p:nvSpPr>
        <p:spPr>
          <a:xfrm>
            <a:off x="-55811" y="5636166"/>
            <a:ext cx="11779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0" lvl="1" indent="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887C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Kriston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L, et al. The 9-item Shared Decision-Making Questionnaire (SDM-Q-9). Patient Educ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2010;80(1):94-99.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A21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6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D4C12-F442-471E-BB26-0579BFA7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6A286-B000-2446-A852-ECF7E693C60C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2688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6887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D4ADA-0874-492F-B6E5-111E549E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553" y="0"/>
            <a:ext cx="5577172" cy="54237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46C7D-D639-48BA-83F6-B65A2CDFFE08}"/>
              </a:ext>
            </a:extLst>
          </p:cNvPr>
          <p:cNvSpPr txBox="1"/>
          <p:nvPr/>
        </p:nvSpPr>
        <p:spPr>
          <a:xfrm>
            <a:off x="5226625" y="5607653"/>
            <a:ext cx="1477027" cy="3755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Download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78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082031-F04E-4F4E-8050-851676781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Example #1: Tell-tell-tell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F5576-205B-4CC4-B202-D4D25DD7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Online Media 4" title="Ask Tell Ask Module 1 Intro">
            <a:hlinkClick r:id="" action="ppaction://media"/>
            <a:extLst>
              <a:ext uri="{FF2B5EF4-FFF2-40B4-BE49-F238E27FC236}">
                <a16:creationId xmlns:a16="http://schemas.microsoft.com/office/drawing/2014/main" id="{69C63AD0-61CE-4202-AED0-479300AD6B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53851" y="1295400"/>
            <a:ext cx="7939078" cy="45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CBF95-2E1B-25A4-8443-89A2C790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08157"/>
            <a:ext cx="9263079" cy="1320800"/>
          </a:xfrm>
        </p:spPr>
        <p:txBody>
          <a:bodyPr/>
          <a:lstStyle/>
          <a:p>
            <a:r>
              <a:rPr lang="en-US" dirty="0"/>
              <a:t>Seek to Understand, then to be Understood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41716-1AB2-B9D4-12C9-2CE03A31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544" y="255636"/>
            <a:ext cx="10515600" cy="12421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·</a:t>
            </a:r>
            <a:r>
              <a:rPr lang="en-US" dirty="0"/>
              <a:t>Help patients feel safe by giving them a sense of control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4F1780-98E7-E52C-BBB4-C7C9F98D1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916316"/>
              </p:ext>
            </p:extLst>
          </p:nvPr>
        </p:nvGraphicFramePr>
        <p:xfrm>
          <a:off x="457200" y="1632157"/>
          <a:ext cx="11277600" cy="43546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46647">
                  <a:extLst>
                    <a:ext uri="{9D8B030D-6E8A-4147-A177-3AD203B41FA5}">
                      <a16:colId xmlns:a16="http://schemas.microsoft.com/office/drawing/2014/main" val="3997821187"/>
                    </a:ext>
                  </a:extLst>
                </a:gridCol>
                <a:gridCol w="6530953">
                  <a:extLst>
                    <a:ext uri="{9D8B030D-6E8A-4147-A177-3AD203B41FA5}">
                      <a16:colId xmlns:a16="http://schemas.microsoft.com/office/drawing/2014/main" val="455977214"/>
                    </a:ext>
                  </a:extLst>
                </a:gridCol>
              </a:tblGrid>
              <a:tr h="857801">
                <a:tc>
                  <a:txBody>
                    <a:bodyPr/>
                    <a:lstStyle/>
                    <a:p>
                      <a:r>
                        <a:rPr lang="en-US" sz="2000" b="1" dirty="0"/>
                        <a:t>Demonstrate you are listening by offering reflections</a:t>
                      </a: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“I heard you say that you even though you have been very sick you appreciate every moment of life that you have; can you tell me more about that?” </a:t>
                      </a: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411724"/>
                  </a:ext>
                </a:extLst>
              </a:tr>
              <a:tr h="1290508">
                <a:tc>
                  <a:txBody>
                    <a:bodyPr/>
                    <a:lstStyle/>
                    <a:p>
                      <a:r>
                        <a:rPr lang="en-US" sz="2000" b="1" dirty="0"/>
                        <a:t>Ask permission before giving information</a:t>
                      </a: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“I’m hearing that it’s really important to you to be able to go home. Would it be okay with you if I shared some concerns that the doctors have about that?” </a:t>
                      </a: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44466"/>
                  </a:ext>
                </a:extLst>
              </a:tr>
              <a:tr h="747676">
                <a:tc>
                  <a:txBody>
                    <a:bodyPr/>
                    <a:lstStyle/>
                    <a:p>
                      <a:r>
                        <a:rPr lang="en-US" sz="2000" b="1" dirty="0"/>
                        <a:t>Elicit patient’s values</a:t>
                      </a: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“When you think about your future healthcare, what feels most important to you?”</a:t>
                      </a: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107802"/>
                  </a:ext>
                </a:extLst>
              </a:tr>
              <a:tr h="916834">
                <a:tc>
                  <a:txBody>
                    <a:bodyPr/>
                    <a:lstStyle/>
                    <a:p>
                      <a:r>
                        <a:rPr lang="en-US" sz="2000" b="1" dirty="0"/>
                        <a:t>Use empathy</a:t>
                      </a: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“It’s painful to think about ‘what-if’ scenarios, and you want to be positive.” “Do I have that right?” “What do you want to be told about likely future issues in your care?”  </a:t>
                      </a: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090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27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FE4D-821F-93D9-66D5-4E49750F1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5472"/>
            <a:ext cx="8596668" cy="1320800"/>
          </a:xfrm>
        </p:spPr>
        <p:txBody>
          <a:bodyPr>
            <a:normAutofit/>
          </a:bodyPr>
          <a:lstStyle/>
          <a:p>
            <a:r>
              <a:rPr lang="en-US" sz="3200" dirty="0"/>
              <a:t>Cultural Competency vs. Cultural Humility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EE4FCE-15A0-B0C3-76CF-D931E4092C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970072"/>
            <a:ext cx="5305245" cy="831850"/>
          </a:xfrm>
        </p:spPr>
        <p:txBody>
          <a:bodyPr/>
          <a:lstStyle/>
          <a:p>
            <a:r>
              <a:rPr lang="en-US" dirty="0"/>
              <a:t>Cultural Competency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E87826-30D5-D36E-8FCA-7838C5F5A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0676"/>
            <a:ext cx="5305245" cy="3398484"/>
          </a:xfrm>
        </p:spPr>
        <p:txBody>
          <a:bodyPr/>
          <a:lstStyle/>
          <a:p>
            <a:r>
              <a:rPr lang="en-US" dirty="0"/>
              <a:t>Suggests there is an end-point; one can know all there is to know.</a:t>
            </a:r>
          </a:p>
          <a:p>
            <a:r>
              <a:rPr lang="en-US" dirty="0"/>
              <a:t>Doesn’t appreciate culture within culture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FA8B28-AE31-5547-22C5-F3CA3412F8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6679" y="970072"/>
            <a:ext cx="5305245" cy="831850"/>
          </a:xfrm>
        </p:spPr>
        <p:txBody>
          <a:bodyPr/>
          <a:lstStyle/>
          <a:p>
            <a:r>
              <a:rPr lang="en-US" dirty="0"/>
              <a:t>Cultural Humility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BCF552-8A4F-38E4-EA1B-6107FC37E6E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6679" y="1960676"/>
            <a:ext cx="5305245" cy="3398484"/>
          </a:xfrm>
        </p:spPr>
        <p:txBody>
          <a:bodyPr/>
          <a:lstStyle/>
          <a:p>
            <a:r>
              <a:rPr lang="en-US" dirty="0"/>
              <a:t>Acknowledges no one can ever </a:t>
            </a:r>
            <a:br>
              <a:rPr lang="en-US" dirty="0"/>
            </a:br>
            <a:r>
              <a:rPr lang="en-US" dirty="0"/>
              <a:t>know all there is to know.</a:t>
            </a:r>
          </a:p>
          <a:p>
            <a:r>
              <a:rPr lang="en-US" dirty="0"/>
              <a:t>Set of attitudes and approaches</a:t>
            </a:r>
          </a:p>
          <a:p>
            <a:r>
              <a:rPr lang="en-US" dirty="0"/>
              <a:t>Self-reflection; self-critique</a:t>
            </a:r>
          </a:p>
          <a:p>
            <a:r>
              <a:rPr lang="en-US" dirty="0"/>
              <a:t>Recognizes power imbalances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956BF-FE1C-FC9E-673F-15667A95C260}"/>
              </a:ext>
            </a:extLst>
          </p:cNvPr>
          <p:cNvSpPr txBox="1"/>
          <p:nvPr/>
        </p:nvSpPr>
        <p:spPr>
          <a:xfrm>
            <a:off x="457199" y="5196907"/>
            <a:ext cx="1039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Prasad SJ, Nair P, Gadhvi K,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Barai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I, Danish HS, Philip AB. Cultural humility: treating the patient, not the illness. </a:t>
            </a:r>
            <a:br>
              <a:rPr lang="en-US" sz="16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</a:br>
            <a:r>
              <a:rPr lang="en-US" sz="16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Med Educ Online. 2016 Feb 3;21:30908.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doi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: 10.3402/meo.v21.30908. PMID: 26847853; PMCID: PMC4742464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0024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3831-6135-3BF1-62D8-4CF16717B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7656"/>
            <a:ext cx="9581535" cy="1251857"/>
          </a:xfrm>
        </p:spPr>
        <p:txBody>
          <a:bodyPr/>
          <a:lstStyle/>
          <a:p>
            <a:pPr algn="ctr"/>
            <a:r>
              <a:rPr lang="en-US" dirty="0"/>
              <a:t>What would you recommend for </a:t>
            </a:r>
            <a:br>
              <a:rPr lang="en-US" dirty="0"/>
            </a:br>
            <a:r>
              <a:rPr lang="en-US" dirty="0"/>
              <a:t>resolving the conflict with Mrs. Z?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80039-E89C-EA98-B47E-8020423A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04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DE84-BC42-4C39-90BC-5D021936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B6980-5F10-4A9E-9F1E-CDF292A8D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151"/>
            <a:ext cx="9207910" cy="43890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Analyze a case in which shared decision-making is needed</a:t>
            </a:r>
          </a:p>
          <a:p>
            <a:r>
              <a:rPr lang="en-US" dirty="0"/>
              <a:t>Identify shared decision-making as a process to achieve informed consent and patient-centered care</a:t>
            </a:r>
          </a:p>
          <a:p>
            <a:r>
              <a:rPr lang="en-US" dirty="0"/>
              <a:t>Explain the 9 elements of shared decision making (SDM) to be able to evaluate quality of shared decision-making</a:t>
            </a:r>
          </a:p>
          <a:p>
            <a:r>
              <a:rPr lang="en-US" dirty="0"/>
              <a:t>Present a communication approach to shared decision-making</a:t>
            </a:r>
          </a:p>
          <a:p>
            <a:r>
              <a:rPr lang="en-US" dirty="0"/>
              <a:t>Consider how the failure of shared decision-making can contribute to conflict about goals of treatment and ethical dilemmas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4C61C-DF44-4255-BC83-7C750FF5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13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632-F408-3E1D-7B3E-64EAA74AC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rest of the story…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DD60-403D-84DF-1A59-A26748264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151"/>
            <a:ext cx="9935497" cy="4389088"/>
          </a:xfrm>
        </p:spPr>
        <p:txBody>
          <a:bodyPr/>
          <a:lstStyle/>
          <a:p>
            <a:r>
              <a:rPr lang="en-US" dirty="0"/>
              <a:t>A day later with continuing antibiotics, the septic shock resolved.</a:t>
            </a:r>
          </a:p>
          <a:p>
            <a:r>
              <a:rPr lang="en-US" dirty="0"/>
              <a:t>Nephrology said Mrs. Z would need to tolerate conventional hemodialysis to be discharged to an outpatient dialysis center</a:t>
            </a:r>
          </a:p>
          <a:p>
            <a:r>
              <a:rPr lang="en-US" dirty="0"/>
              <a:t>She was given midodrine before dialysis treatments and managed to get through them.</a:t>
            </a:r>
          </a:p>
          <a:p>
            <a:r>
              <a:rPr lang="en-US" dirty="0"/>
              <a:t>She was discharged to a rehab facility with planned discharge home later.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9BFF0-7F74-D352-897C-31B649FC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598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1B25C-F060-8F77-F37A-61AAB1997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3AC4A-7277-CB5B-2B75-66177A5F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151"/>
            <a:ext cx="9375058" cy="4389088"/>
          </a:xfrm>
        </p:spPr>
        <p:txBody>
          <a:bodyPr/>
          <a:lstStyle/>
          <a:p>
            <a:r>
              <a:rPr lang="en-US" dirty="0"/>
              <a:t>Patients with decision-making capacity have the right to make decisions that seem unwise to the treating healthcare team.</a:t>
            </a:r>
          </a:p>
          <a:p>
            <a:r>
              <a:rPr lang="en-US" dirty="0"/>
              <a:t>Time-limited trials, as occurred in the case of Mrs. Z, help to reduce uncertainty.</a:t>
            </a:r>
          </a:p>
          <a:p>
            <a:r>
              <a:rPr lang="en-US" dirty="0"/>
              <a:t>Shared decision-making is the best way to involve patients in decisions with treatment uncertainty or there is conflict over treatment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1EC31-04EE-4FBE-B407-DC06B6770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201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5B61D-647A-9221-C2CF-CC0D239D7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Mrs. Z’s Uncertain Prognosis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F24A5-F00C-91A4-4933-5E6379322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150"/>
            <a:ext cx="8922774" cy="487989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71 </a:t>
            </a:r>
            <a:r>
              <a:rPr lang="en-US" dirty="0" err="1"/>
              <a:t>yo</a:t>
            </a:r>
            <a:r>
              <a:rPr lang="en-US" dirty="0"/>
              <a:t> woman admitted to ICU in septic shock requiring 2 vasopressors</a:t>
            </a:r>
          </a:p>
          <a:p>
            <a:r>
              <a:rPr lang="en-US" dirty="0"/>
              <a:t>Found to have spontaneous bacterial peritonitis complicating NASH cirrhosis</a:t>
            </a:r>
          </a:p>
          <a:p>
            <a:r>
              <a:rPr lang="en-US" dirty="0"/>
              <a:t>End-stage liver disease with varices, portal hypertension, and massive ascites</a:t>
            </a:r>
          </a:p>
          <a:p>
            <a:r>
              <a:rPr lang="en-US" dirty="0"/>
              <a:t>Develops oliguric AKI superimposed on CKD-no urine output-requires dialysis</a:t>
            </a:r>
          </a:p>
          <a:p>
            <a:r>
              <a:rPr lang="en-US" dirty="0"/>
              <a:t>Tolerates dialysis poorly because of low blood pressure</a:t>
            </a:r>
          </a:p>
          <a:p>
            <a:r>
              <a:rPr lang="en-US" dirty="0"/>
              <a:t>Nephrologist says she is “not a long-term outpatient dialysis candidate”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4528F-AD02-5353-0BF8-8CEB992C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61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B7C02-5A77-720C-DC17-D4462523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more do you want to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0C68B-88D7-C440-6866-B714CA516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151"/>
            <a:ext cx="9050594" cy="43890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ICU team believes CPR should not be offered to Mrs. Z because of the low likelihood of benefit</a:t>
            </a:r>
          </a:p>
          <a:p>
            <a:r>
              <a:rPr lang="en-US" dirty="0"/>
              <a:t>Also, ICU team considers </a:t>
            </a:r>
            <a:r>
              <a:rPr lang="en-US" b="1" dirty="0"/>
              <a:t>present</a:t>
            </a:r>
            <a:r>
              <a:rPr lang="en-US" dirty="0"/>
              <a:t> treatment “futile” because Mrs. Z is not likely not to survive to hospital discharge</a:t>
            </a:r>
          </a:p>
          <a:p>
            <a:r>
              <a:rPr lang="en-US" dirty="0"/>
              <a:t>Mrs. Z and son do NOT agree to any treatment limitations.</a:t>
            </a:r>
          </a:p>
          <a:p>
            <a:r>
              <a:rPr lang="en-US" dirty="0"/>
              <a:t>ICU team is frustrated with Mrs. Z and the son.</a:t>
            </a:r>
          </a:p>
          <a:p>
            <a:r>
              <a:rPr lang="en-US" dirty="0"/>
              <a:t>ICU team calls an ethics consultation. “Please help with communication. The patient is dying, and the patient and family do not get it.”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72DBD-ABA8-029C-4115-FABA21175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02019-B237-7275-3F94-E995512ED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918" y="2085523"/>
            <a:ext cx="8599714" cy="4389088"/>
          </a:xfrm>
        </p:spPr>
        <p:txBody>
          <a:bodyPr>
            <a:normAutofit/>
          </a:bodyPr>
          <a:lstStyle/>
          <a:p>
            <a:r>
              <a:rPr lang="en-US" sz="2400" dirty="0"/>
              <a:t>In clinical practice and training, prognosis—the probability of an individual developing a particular outcome over a specific period of time— typically receives less attention than diagnosing and treating disease. </a:t>
            </a:r>
            <a:r>
              <a:rPr lang="en-US" sz="2400" cap="all" dirty="0"/>
              <a:t>Yet many clinical decisions are not fully informed unless the patient’s prognosis is considered.</a:t>
            </a:r>
            <a:r>
              <a:rPr lang="en-US" sz="2400" dirty="0"/>
              <a:t> Because of competing chronic conditions and diminished life expectancy, careful consideration of prognosis is particularly important for clinical decision making in older patients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7AA6E-9B98-6545-F465-52EE77DB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E371A-D848-5CAC-047F-22587AB3D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762" r="33495"/>
          <a:stretch/>
        </p:blipFill>
        <p:spPr>
          <a:xfrm>
            <a:off x="2267893" y="774993"/>
            <a:ext cx="6441032" cy="1290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7669E-02DE-75A8-4B13-365E44DE2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604"/>
          <a:stretch/>
        </p:blipFill>
        <p:spPr>
          <a:xfrm>
            <a:off x="2054834" y="128730"/>
            <a:ext cx="7059780" cy="624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9EFD5-7B78-7FC0-ABF4-3EE08F4E4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172" y="740126"/>
            <a:ext cx="2276475" cy="847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A4437F-16CF-D46A-3805-681938071861}"/>
              </a:ext>
            </a:extLst>
          </p:cNvPr>
          <p:cNvSpPr txBox="1"/>
          <p:nvPr/>
        </p:nvSpPr>
        <p:spPr>
          <a:xfrm>
            <a:off x="2131140" y="6098814"/>
            <a:ext cx="5932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Gill TM. </a:t>
            </a:r>
            <a:r>
              <a:rPr lang="en-US" sz="2000" b="1" i="1" dirty="0"/>
              <a:t>JAMA</a:t>
            </a:r>
            <a:r>
              <a:rPr lang="en-US" sz="2000" dirty="0"/>
              <a:t> 2012 Jan 11;307(2):199-200. </a:t>
            </a:r>
          </a:p>
        </p:txBody>
      </p:sp>
    </p:spTree>
    <p:extLst>
      <p:ext uri="{BB962C8B-B14F-4D97-AF65-F5344CB8AC3E}">
        <p14:creationId xmlns:p14="http://schemas.microsoft.com/office/powerpoint/2010/main" val="2493149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A3C23F-EC4E-78A8-FCA4-3730D56FA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88144" y="77745"/>
            <a:ext cx="4920826" cy="60478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62DA4-2517-7B05-EC27-242030AD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17338A-9E4E-D62D-EF65-996360929819}"/>
              </a:ext>
            </a:extLst>
          </p:cNvPr>
          <p:cNvSpPr/>
          <p:nvPr/>
        </p:nvSpPr>
        <p:spPr>
          <a:xfrm>
            <a:off x="7260773" y="5279571"/>
            <a:ext cx="2862943" cy="787002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0F5BEA-5205-C776-D25F-5B282101A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1" r="5097"/>
          <a:stretch/>
        </p:blipFill>
        <p:spPr>
          <a:xfrm>
            <a:off x="564893" y="737419"/>
            <a:ext cx="5476677" cy="41720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E05472-EA5B-0067-6D2A-6F42677F6D30}"/>
              </a:ext>
            </a:extLst>
          </p:cNvPr>
          <p:cNvSpPr txBox="1"/>
          <p:nvPr/>
        </p:nvSpPr>
        <p:spPr>
          <a:xfrm>
            <a:off x="404109" y="189452"/>
            <a:ext cx="5691891" cy="430887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MELD-NA score for end-stage liver disease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9750CD-AEF7-3B27-0EDE-B056BDA64AC5}"/>
              </a:ext>
            </a:extLst>
          </p:cNvPr>
          <p:cNvSpPr txBox="1"/>
          <p:nvPr/>
        </p:nvSpPr>
        <p:spPr>
          <a:xfrm>
            <a:off x="524970" y="5154779"/>
            <a:ext cx="3255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MELD-NA predicted 3-month</a:t>
            </a:r>
          </a:p>
          <a:p>
            <a:r>
              <a:rPr lang="en-US" sz="2000" b="1" dirty="0"/>
              <a:t>survival 45%</a:t>
            </a:r>
          </a:p>
        </p:txBody>
      </p:sp>
    </p:spTree>
    <p:extLst>
      <p:ext uri="{BB962C8B-B14F-4D97-AF65-F5344CB8AC3E}">
        <p14:creationId xmlns:p14="http://schemas.microsoft.com/office/powerpoint/2010/main" val="160438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D10C4-4CD7-AF90-BE1D-25D24151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Mrs. Z’s perspective and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82A18-268C-1988-1584-EE21C819A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23" y="1454151"/>
            <a:ext cx="9325897" cy="43890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Very pleasant woman who has been through much with her liver disease</a:t>
            </a:r>
          </a:p>
          <a:p>
            <a:r>
              <a:rPr lang="en-US" dirty="0"/>
              <a:t>UGI bleed a year ago for which she had a variceal bleed clipped</a:t>
            </a:r>
          </a:p>
          <a:p>
            <a:r>
              <a:rPr lang="en-US" dirty="0"/>
              <a:t>Gets weekly paracenteses for 5-10 L of ascites removal</a:t>
            </a:r>
          </a:p>
          <a:p>
            <a:r>
              <a:rPr lang="en-US" dirty="0"/>
              <a:t>Gets encephalopathic if she skips lactulose</a:t>
            </a:r>
          </a:p>
          <a:p>
            <a:r>
              <a:rPr lang="en-US" dirty="0"/>
              <a:t>Widow; has a great relationship with her son with whom she lives</a:t>
            </a:r>
          </a:p>
          <a:p>
            <a:r>
              <a:rPr lang="en-US" dirty="0"/>
              <a:t>“I want to live to be 101 years old!”</a:t>
            </a:r>
          </a:p>
          <a:p>
            <a:r>
              <a:rPr lang="en-US" dirty="0"/>
              <a:t>Wants CPR, dialysis, and whatever else is needed to live</a:t>
            </a:r>
          </a:p>
          <a:p>
            <a:r>
              <a:rPr lang="en-US" dirty="0"/>
              <a:t>Wants to know what can be done for her blood pressure so that she can receive dialysis in the dialysis center in the town where she lives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98281-EE84-7BE2-5B00-454289E4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4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61B1-778A-D702-B362-388A266A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57200"/>
            <a:ext cx="10054185" cy="1440426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/>
              <a:t>Her reaction to being told that CPR will </a:t>
            </a:r>
            <a:br>
              <a:rPr lang="en-US" sz="3200" b="0" dirty="0"/>
            </a:br>
            <a:r>
              <a:rPr lang="en-US" sz="3200" b="0" dirty="0"/>
              <a:t>be painful and is unlikely to 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58794-0C1B-56B8-E2CF-7D52E9C62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44485"/>
            <a:ext cx="8922774" cy="216625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“Well then, you young doctors will get some practice!”</a:t>
            </a:r>
          </a:p>
          <a:p>
            <a:r>
              <a:rPr lang="en-US" sz="3200" dirty="0"/>
              <a:t>“At least, I want you to try.”</a:t>
            </a:r>
          </a:p>
          <a:p>
            <a:r>
              <a:rPr lang="en-US" sz="3200" dirty="0"/>
              <a:t>“I am not ready to die.”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D2FAD-C831-17A8-8FBA-56C19B25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1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2DCA80-A8E2-4BB7-9102-C9C77C2E3D76}" type="slidenum">
              <a:rPr lang="en-US" altLang="en-US" smtClean="0">
                <a:solidFill>
                  <a:schemeClr val="bg1"/>
                </a:solidFill>
              </a:rPr>
              <a:pPr/>
              <a:t>9</a:t>
            </a:fld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4318000" y="1968501"/>
            <a:ext cx="4838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849087" y="4530500"/>
            <a:ext cx="98526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200" dirty="0"/>
          </a:p>
          <a:p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Patient-centered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providing care that is respectful of and responsive to individual patient preferences, needs, and values, and ensuring that patient values guide all clinical decisions. </a:t>
            </a:r>
            <a:endParaRPr lang="en-US" alt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56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31705" r="37701" b="24225"/>
          <a:stretch>
            <a:fillRect/>
          </a:stretch>
        </p:blipFill>
        <p:spPr bwMode="auto">
          <a:xfrm>
            <a:off x="881431" y="93662"/>
            <a:ext cx="9820280" cy="441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0189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ppt21E4.tmp</Template>
  <TotalTime>865</TotalTime>
  <Words>1345</Words>
  <Application>Microsoft Office PowerPoint</Application>
  <PresentationFormat>Widescreen</PresentationFormat>
  <Paragraphs>160</Paragraphs>
  <Slides>21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ＭＳ Ｐゴシック</vt:lpstr>
      <vt:lpstr>Arial</vt:lpstr>
      <vt:lpstr>Arial Narrow</vt:lpstr>
      <vt:lpstr>Calibri</vt:lpstr>
      <vt:lpstr>Constantia</vt:lpstr>
      <vt:lpstr>Gibson-Book</vt:lpstr>
      <vt:lpstr>Roboto</vt:lpstr>
      <vt:lpstr>Symbol</vt:lpstr>
      <vt:lpstr>Tahoma</vt:lpstr>
      <vt:lpstr>Trebuchet MS</vt:lpstr>
      <vt:lpstr>Wingdings 3</vt:lpstr>
      <vt:lpstr>Facet</vt:lpstr>
      <vt:lpstr>Using Shared Decision-Making to Promote Patient-Centered Care  </vt:lpstr>
      <vt:lpstr>Objectives</vt:lpstr>
      <vt:lpstr>Mrs. Z’s Uncertain Prognosis</vt:lpstr>
      <vt:lpstr>What more do you want to know?</vt:lpstr>
      <vt:lpstr>PowerPoint Presentation</vt:lpstr>
      <vt:lpstr>PowerPoint Presentation</vt:lpstr>
      <vt:lpstr>Mrs. Z’s perspective and values</vt:lpstr>
      <vt:lpstr>Her reaction to being told that CPR will  be painful and is unlikely to work!</vt:lpstr>
      <vt:lpstr>PowerPoint Presentation</vt:lpstr>
      <vt:lpstr>Shared Decision-Making Relationship</vt:lpstr>
      <vt:lpstr>Clear Communication Practices to Improve  Shared Decision-Making</vt:lpstr>
      <vt:lpstr>PowerPoint Presentation</vt:lpstr>
      <vt:lpstr>PowerPoint Presentation</vt:lpstr>
      <vt:lpstr>Operationalization of Shared Decision-Making*</vt:lpstr>
      <vt:lpstr>PowerPoint Presentation</vt:lpstr>
      <vt:lpstr>Bad Example #1: Tell-tell-tell</vt:lpstr>
      <vt:lpstr>Seek to Understand, then to be Understood</vt:lpstr>
      <vt:lpstr>Cultural Competency vs. Cultural Humility </vt:lpstr>
      <vt:lpstr>What would you recommend for  resolving the conflict with Mrs. Z?</vt:lpstr>
      <vt:lpstr>The rest of the story…</vt:lpstr>
      <vt:lpstr>What did we learn?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Operationalization of Shared Decision-Making*</dc:title>
  <dc:creator>Moss, Alvin</dc:creator>
  <cp:lastModifiedBy>McMillen, Linda</cp:lastModifiedBy>
  <cp:revision>111</cp:revision>
  <dcterms:created xsi:type="dcterms:W3CDTF">2024-03-30T14:54:03Z</dcterms:created>
  <dcterms:modified xsi:type="dcterms:W3CDTF">2024-05-13T17:42:05Z</dcterms:modified>
</cp:coreProperties>
</file>