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7"/>
  </p:notesMasterIdLst>
  <p:sldIdLst>
    <p:sldId id="341" r:id="rId2"/>
    <p:sldId id="282" r:id="rId3"/>
    <p:sldId id="325" r:id="rId4"/>
    <p:sldId id="342" r:id="rId5"/>
    <p:sldId id="34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BDCA-088A-6C47-A7FC-190E895B3F6C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91278-DADB-8443-B5A4-1B98753B8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55BD2-B91C-234F-95C1-5C4B59600A9F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C55BD2-B91C-234F-95C1-5C4B59600A9F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1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0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55BD2-B91C-234F-95C1-5C4B59600A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8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2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2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8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5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4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3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all" spc="100" baseline="0">
          <a:solidFill>
            <a:schemeClr val="tx1">
              <a:lumMod val="95000"/>
              <a:lumOff val="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8125" indent="-23812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346075" indent="-2190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482346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628650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811530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9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640081"/>
            <a:ext cx="5205984" cy="2788920"/>
          </a:xfrm>
        </p:spPr>
        <p:txBody>
          <a:bodyPr anchor="b">
            <a:norm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</a:rPr>
              <a:t>Ethics Consults on What Basis: </a:t>
            </a:r>
            <a:b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br>
              <a:rPr lang="en-US" sz="32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200" i="1" dirty="0">
                <a:solidFill>
                  <a:srgbClr val="FFFFFF"/>
                </a:solidFill>
                <a:latin typeface="Garamond" panose="02020404030301010803" pitchFamily="18" charset="0"/>
              </a:rPr>
              <a:t>Is Principlism All You Need?</a:t>
            </a:r>
            <a:endParaRPr lang="en-US" sz="3200" i="1" dirty="0">
              <a:solidFill>
                <a:srgbClr val="FFFFFF"/>
              </a:solidFill>
              <a:latin typeface="Garamond" panose="02020404030301010803" pitchFamily="18" charset="0"/>
              <a:cs typeface="Georgia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4186" y="3765314"/>
            <a:ext cx="43891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90068466-22DD-1646-9A7A-863C22FBA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96"/>
                    </a14:imgEffect>
                    <a14:imgEffect>
                      <a14:saturation sat="115000"/>
                    </a14:imgEffect>
                  </a14:imgLayer>
                </a14:imgProps>
              </a:ext>
            </a:extLst>
          </a:blip>
          <a:srcRect l="13360" r="17565"/>
          <a:stretch/>
        </p:blipFill>
        <p:spPr>
          <a:xfrm>
            <a:off x="6325193" y="1386836"/>
            <a:ext cx="2538391" cy="4756956"/>
          </a:xfrm>
          <a:prstGeom prst="round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9B4391C-2CBC-C5CC-808B-7C5830422546}"/>
              </a:ext>
            </a:extLst>
          </p:cNvPr>
          <p:cNvSpPr txBox="1">
            <a:spLocks/>
          </p:cNvSpPr>
          <p:nvPr/>
        </p:nvSpPr>
        <p:spPr>
          <a:xfrm>
            <a:off x="670560" y="3974592"/>
            <a:ext cx="4986528" cy="190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FFFFFF"/>
                </a:solidFill>
                <a:latin typeface="Garamond" panose="02020404030301010803" pitchFamily="18" charset="0"/>
              </a:rPr>
              <a:t>Defending Principlism</a:t>
            </a:r>
          </a:p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FFFFFF"/>
                </a:solidFill>
                <a:latin typeface="Garamond" panose="02020404030301010803" pitchFamily="18" charset="0"/>
              </a:rPr>
              <a:t>Daniel Miller</a:t>
            </a:r>
            <a:br>
              <a:rPr lang="en-US" sz="2800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US" sz="2800" i="1" dirty="0">
              <a:solidFill>
                <a:srgbClr val="FFFFFF"/>
              </a:solidFill>
              <a:latin typeface="Garamond" panose="02020404030301010803" pitchFamily="18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11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  <a:cs typeface="Georgia"/>
              </a:rPr>
              <a:t>Smith’s Objections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73093" y="1989116"/>
            <a:ext cx="6422651" cy="44351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Principlism assigns equal weight to each of the four principles, it has no way to adjudicate conflicts among the principles in particular cases</a:t>
            </a: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latin typeface="Garamond" panose="02020404030301010803" pitchFamily="18" charset="0"/>
              </a:rPr>
              <a:t>To adjudicate conflicts among the principles, the Principlist needs to adjust the weights.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latin typeface="Garamond" panose="02020404030301010803" pitchFamily="18" charset="0"/>
              </a:rPr>
              <a:t>But since Principlism </a:t>
            </a: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equal weight to each of the principles</a:t>
            </a:r>
            <a:r>
              <a:rPr lang="en-US" sz="2150" dirty="0">
                <a:latin typeface="Garamond" panose="02020404030301010803" pitchFamily="18" charset="0"/>
              </a:rPr>
              <a:t>, to adjust the weights is to change the theory.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latin typeface="Garamond" panose="02020404030301010803" pitchFamily="18" charset="0"/>
              </a:rPr>
              <a:t>The principles are useful tools but must be supplemented by other tools to offer guidance about cases.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Reply #1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Principlism is committed to the view that no </a:t>
            </a:r>
            <a:r>
              <a:rPr lang="en-US" sz="2150" i="1" dirty="0">
                <a:latin typeface="Garamond" panose="02020404030301010803" pitchFamily="18" charset="0"/>
                <a:cs typeface="Georgia" charset="0"/>
              </a:rPr>
              <a:t>principle </a:t>
            </a:r>
            <a:r>
              <a:rPr lang="en-US" sz="2150" dirty="0">
                <a:latin typeface="Garamond" panose="02020404030301010803" pitchFamily="18" charset="0"/>
                <a:cs typeface="Georgia" charset="0"/>
              </a:rPr>
              <a:t>has a universal priority over any of the others. </a:t>
            </a:r>
          </a:p>
          <a:p>
            <a:pPr marL="228600" indent="-228600">
              <a:spcBef>
                <a:spcPts val="0"/>
              </a:spcBef>
            </a:pPr>
            <a:endParaRPr lang="en-US" sz="2150" dirty="0">
              <a:latin typeface="Garamond" panose="02020404030301010803" pitchFamily="18" charset="0"/>
              <a:cs typeface="Georgia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But this doesn’t mean that an ethical </a:t>
            </a:r>
            <a:r>
              <a:rPr lang="en-US" sz="2150" i="1" dirty="0">
                <a:latin typeface="Garamond" panose="02020404030301010803" pitchFamily="18" charset="0"/>
                <a:cs typeface="Georgia" charset="0"/>
              </a:rPr>
              <a:t>consideration</a:t>
            </a:r>
            <a:r>
              <a:rPr lang="en-US" sz="2150" dirty="0">
                <a:latin typeface="Garamond" panose="02020404030301010803" pitchFamily="18" charset="0"/>
                <a:cs typeface="Georgia" charset="0"/>
              </a:rPr>
              <a:t> can’t have a greater weight than a competing consideration in a particular case.</a:t>
            </a:r>
          </a:p>
          <a:p>
            <a:pPr marL="228600" indent="-228600">
              <a:spcBef>
                <a:spcPts val="0"/>
              </a:spcBef>
            </a:pPr>
            <a:endParaRPr lang="en-US" sz="2150" dirty="0">
              <a:latin typeface="Garamond" panose="02020404030301010803" pitchFamily="18" charset="0"/>
              <a:cs typeface="Georgia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The abstract principles </a:t>
            </a:r>
            <a:r>
              <a:rPr lang="en-US" sz="2150" i="1" dirty="0">
                <a:latin typeface="Garamond" panose="02020404030301010803" pitchFamily="18" charset="0"/>
                <a:cs typeface="Georgia" charset="0"/>
              </a:rPr>
              <a:t>themselves</a:t>
            </a:r>
            <a:r>
              <a:rPr lang="en-US" sz="2150" dirty="0">
                <a:latin typeface="Garamond" panose="02020404030301010803" pitchFamily="18" charset="0"/>
                <a:cs typeface="Georgia" charset="0"/>
              </a:rPr>
              <a:t> don’t have any weight. Instead, it’s </a:t>
            </a:r>
            <a:r>
              <a:rPr lang="en-US" sz="2150" i="1" dirty="0">
                <a:latin typeface="Garamond" panose="02020404030301010803" pitchFamily="18" charset="0"/>
                <a:cs typeface="Georgia" charset="0"/>
              </a:rPr>
              <a:t>actual considerations</a:t>
            </a:r>
            <a:r>
              <a:rPr lang="en-US" sz="2150" dirty="0">
                <a:latin typeface="Garamond" panose="02020404030301010803" pitchFamily="18" charset="0"/>
                <a:cs typeface="Georgia" charset="0"/>
              </a:rPr>
              <a:t> in particular cases that have weights.</a:t>
            </a:r>
          </a:p>
          <a:p>
            <a:pPr marL="228600" indent="-228600">
              <a:spcBef>
                <a:spcPts val="0"/>
              </a:spcBef>
            </a:pPr>
            <a:endParaRPr lang="en-US" sz="2150" dirty="0">
              <a:latin typeface="Garamond" panose="02020404030301010803" pitchFamily="18" charset="0"/>
              <a:cs typeface="Georgia" charset="0"/>
            </a:endParaRPr>
          </a:p>
          <a:p>
            <a:pPr marL="688975" indent="-217488">
              <a:spcBef>
                <a:spcPts val="0"/>
              </a:spcBef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E.g., Right to refuse surgery vs. prolonged life</a:t>
            </a:r>
          </a:p>
          <a:p>
            <a:pPr marL="228600" indent="-228600">
              <a:spcBef>
                <a:spcPts val="0"/>
              </a:spcBef>
            </a:pPr>
            <a:endParaRPr lang="en-US" sz="2150" dirty="0">
              <a:latin typeface="Garamond" panose="02020404030301010803" pitchFamily="18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5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Reply #2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15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principlist doesn’t change the theory by assigning different weights to different considerations.</a:t>
            </a:r>
            <a:r>
              <a:rPr lang="en-US" sz="2150" dirty="0">
                <a:effectLst/>
                <a:latin typeface="Garamond" panose="02020404030301010803" pitchFamily="18" charset="0"/>
              </a:rPr>
              <a:t> </a:t>
            </a:r>
            <a:endParaRPr lang="en-US" sz="2150" dirty="0">
              <a:latin typeface="Garamond" panose="02020404030301010803" pitchFamily="18" charset="0"/>
              <a:cs typeface="Georgia" charset="0"/>
            </a:endParaRPr>
          </a:p>
          <a:p>
            <a:pPr marL="688975" indent="-217488">
              <a:spcBef>
                <a:spcPts val="0"/>
              </a:spcBef>
            </a:pPr>
            <a:r>
              <a:rPr lang="en-US" sz="2000" dirty="0">
                <a:latin typeface="Garamond" panose="02020404030301010803" pitchFamily="18" charset="0"/>
                <a:cs typeface="Georgia" charset="0"/>
              </a:rPr>
              <a:t>E.g., risk of minor impairment vs. risk of death</a:t>
            </a:r>
          </a:p>
          <a:p>
            <a:pPr marL="688975" indent="-217488">
              <a:spcBef>
                <a:spcPts val="0"/>
              </a:spcBef>
            </a:pPr>
            <a:endParaRPr lang="en-US" sz="2150" dirty="0">
              <a:latin typeface="Garamond" panose="02020404030301010803" pitchFamily="18" charset="0"/>
              <a:cs typeface="Georgia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The principlist instead recognizes that considerations just </a:t>
            </a:r>
            <a:r>
              <a:rPr lang="en-US" sz="2150" i="1" dirty="0">
                <a:latin typeface="Garamond" panose="02020404030301010803" pitchFamily="18" charset="0"/>
                <a:cs typeface="Georgia" charset="0"/>
              </a:rPr>
              <a:t>have</a:t>
            </a:r>
            <a:r>
              <a:rPr lang="en-US" sz="2150" dirty="0">
                <a:latin typeface="Garamond" panose="02020404030301010803" pitchFamily="18" charset="0"/>
                <a:cs typeface="Georgia" charset="0"/>
              </a:rPr>
              <a:t> different weights in different cases.</a:t>
            </a:r>
          </a:p>
          <a:p>
            <a:pPr marL="228600" indent="-228600">
              <a:spcBef>
                <a:spcPts val="0"/>
              </a:spcBef>
            </a:pPr>
            <a:endParaRPr lang="en-US" sz="2150" dirty="0">
              <a:latin typeface="Garamond" panose="02020404030301010803" pitchFamily="18" charset="0"/>
              <a:cs typeface="Georgia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Principlism does not maintain that all considerations falling under a certain principle have the same weight across all cases; it instead maintains the opposite.</a:t>
            </a:r>
          </a:p>
          <a:p>
            <a:pPr marL="228600" indent="-228600">
              <a:spcBef>
                <a:spcPts val="0"/>
              </a:spcBef>
            </a:pPr>
            <a:endParaRPr lang="en-US" sz="2150" dirty="0">
              <a:latin typeface="Garamond" panose="02020404030301010803" pitchFamily="18" charset="0"/>
              <a:cs typeface="Georgia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That’s why we can’t say that any one principle has universal priority over the others. </a:t>
            </a:r>
          </a:p>
        </p:txBody>
      </p:sp>
    </p:spTree>
    <p:extLst>
      <p:ext uri="{BB962C8B-B14F-4D97-AF65-F5344CB8AC3E}">
        <p14:creationId xmlns:p14="http://schemas.microsoft.com/office/powerpoint/2010/main" val="394849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325601"/>
            <a:ext cx="171519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7511" y="4394539"/>
            <a:ext cx="171519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A2807-8301-0D41-8942-F7CD152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9" y="585216"/>
            <a:ext cx="6713359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Garamond" panose="02020404030301010803" pitchFamily="18" charset="0"/>
              </a:rPr>
              <a:t>Reply #3</a:t>
            </a:r>
            <a:endParaRPr lang="en-US" sz="3600" dirty="0">
              <a:latin typeface="Garamond" panose="02020404030301010803" pitchFamily="18" charset="0"/>
              <a:cs typeface="Georgi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8E6368-FC02-2242-AA39-A5F0DF1E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3" y="1989116"/>
            <a:ext cx="6392725" cy="4435147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principles</a:t>
            </a:r>
            <a:r>
              <a:rPr lang="en-US" sz="215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not enough. But doesn’t mean that </a:t>
            </a:r>
            <a:r>
              <a:rPr lang="en-US" sz="2150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Principlism</a:t>
            </a: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isn’t enough.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Principlism also involves specifying the principles to particular cases and weighing conflicts. 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adds more content to the principles as they apply to certain kinds of cases, and enriches the theory.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endParaRPr lang="en-US" sz="215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2150" dirty="0">
                <a:latin typeface="Garamond" panose="02020404030301010803" pitchFamily="18" charset="0"/>
                <a:cs typeface="Georgia" charset="0"/>
              </a:rPr>
              <a:t>The principlist is free to incorporate the insights of other ethical approaches on board and utilize them as so long as those insights can reconciled with the four principles. </a:t>
            </a:r>
          </a:p>
        </p:txBody>
      </p:sp>
    </p:spTree>
    <p:extLst>
      <p:ext uri="{BB962C8B-B14F-4D97-AF65-F5344CB8AC3E}">
        <p14:creationId xmlns:p14="http://schemas.microsoft.com/office/powerpoint/2010/main" val="29829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5">
      <a:dk1>
        <a:srgbClr val="000000"/>
      </a:dk1>
      <a:lt1>
        <a:srgbClr val="FFFFFF"/>
      </a:lt1>
      <a:dk2>
        <a:srgbClr val="9FAAAA"/>
      </a:dk2>
      <a:lt2>
        <a:srgbClr val="E2DFCC"/>
      </a:lt2>
      <a:accent1>
        <a:srgbClr val="56CCB5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350</Words>
  <Application>Microsoft Macintosh PowerPoint</Application>
  <PresentationFormat>On-screen Show (4:3)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Garamond</vt:lpstr>
      <vt:lpstr>Georgia</vt:lpstr>
      <vt:lpstr>Tw Cen MT</vt:lpstr>
      <vt:lpstr>Tw Cen MT Condensed</vt:lpstr>
      <vt:lpstr>Wingdings 3</vt:lpstr>
      <vt:lpstr>Integral</vt:lpstr>
      <vt:lpstr>Ethics Consults on What Basis:   Is Principlism All You Need?</vt:lpstr>
      <vt:lpstr>Smith’s Objections</vt:lpstr>
      <vt:lpstr>Reply #1</vt:lpstr>
      <vt:lpstr>Reply #2</vt:lpstr>
      <vt:lpstr>Reply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Theory</dc:title>
  <dc:creator>Daniel Miller</dc:creator>
  <cp:lastModifiedBy>Microsoft Office User</cp:lastModifiedBy>
  <cp:revision>124</cp:revision>
  <dcterms:created xsi:type="dcterms:W3CDTF">2020-06-05T15:17:20Z</dcterms:created>
  <dcterms:modified xsi:type="dcterms:W3CDTF">2024-05-14T18:22:47Z</dcterms:modified>
</cp:coreProperties>
</file>